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82" r:id="rId4"/>
    <p:sldId id="258" r:id="rId5"/>
    <p:sldId id="276" r:id="rId6"/>
    <p:sldId id="266" r:id="rId7"/>
    <p:sldId id="277" r:id="rId8"/>
    <p:sldId id="284" r:id="rId9"/>
    <p:sldId id="264" r:id="rId10"/>
    <p:sldId id="265" r:id="rId11"/>
    <p:sldId id="275" r:id="rId12"/>
    <p:sldId id="267" r:id="rId13"/>
    <p:sldId id="269" r:id="rId14"/>
    <p:sldId id="285" r:id="rId15"/>
    <p:sldId id="262" r:id="rId16"/>
    <p:sldId id="263" r:id="rId17"/>
    <p:sldId id="278" r:id="rId18"/>
    <p:sldId id="283" r:id="rId19"/>
    <p:sldId id="279" r:id="rId20"/>
    <p:sldId id="280" r:id="rId21"/>
    <p:sldId id="286" r:id="rId22"/>
    <p:sldId id="281"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0085CB6-0BB4-4EDE-9897-1FA90C6B1F01}" v="1" dt="2025-11-13T23:33:58.60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ie Niven-Phillips" userId="58b251a3-83ba-4dfe-9b1e-b939eefa49b7" providerId="ADAL" clId="{A0085CB6-0BB4-4EDE-9897-1FA90C6B1F01}"/>
    <pc:docChg chg="custSel modSld">
      <pc:chgData name="Jamie Niven-Phillips" userId="58b251a3-83ba-4dfe-9b1e-b939eefa49b7" providerId="ADAL" clId="{A0085CB6-0BB4-4EDE-9897-1FA90C6B1F01}" dt="2025-11-14T08:29:53.337" v="4" actId="27636"/>
      <pc:docMkLst>
        <pc:docMk/>
      </pc:docMkLst>
      <pc:sldChg chg="modSp mod">
        <pc:chgData name="Jamie Niven-Phillips" userId="58b251a3-83ba-4dfe-9b1e-b939eefa49b7" providerId="ADAL" clId="{A0085CB6-0BB4-4EDE-9897-1FA90C6B1F01}" dt="2025-11-14T08:29:53.337" v="4" actId="27636"/>
        <pc:sldMkLst>
          <pc:docMk/>
          <pc:sldMk cId="2976732936" sldId="258"/>
        </pc:sldMkLst>
        <pc:spChg chg="mod">
          <ac:chgData name="Jamie Niven-Phillips" userId="58b251a3-83ba-4dfe-9b1e-b939eefa49b7" providerId="ADAL" clId="{A0085CB6-0BB4-4EDE-9897-1FA90C6B1F01}" dt="2025-11-14T08:29:53.337" v="4" actId="27636"/>
          <ac:spMkLst>
            <pc:docMk/>
            <pc:sldMk cId="2976732936" sldId="258"/>
            <ac:spMk id="3" creationId="{E1A87FA5-9859-1B09-6403-2C00C6E08F6C}"/>
          </ac:spMkLst>
        </pc:spChg>
      </pc:sldChg>
      <pc:sldChg chg="modSp mod">
        <pc:chgData name="Jamie Niven-Phillips" userId="58b251a3-83ba-4dfe-9b1e-b939eefa49b7" providerId="ADAL" clId="{A0085CB6-0BB4-4EDE-9897-1FA90C6B1F01}" dt="2025-11-14T08:25:37.998" v="2" actId="13926"/>
        <pc:sldMkLst>
          <pc:docMk/>
          <pc:sldMk cId="2034878941" sldId="283"/>
        </pc:sldMkLst>
        <pc:spChg chg="mod">
          <ac:chgData name="Jamie Niven-Phillips" userId="58b251a3-83ba-4dfe-9b1e-b939eefa49b7" providerId="ADAL" clId="{A0085CB6-0BB4-4EDE-9897-1FA90C6B1F01}" dt="2025-11-14T08:25:37.998" v="2" actId="13926"/>
          <ac:spMkLst>
            <pc:docMk/>
            <pc:sldMk cId="2034878941" sldId="283"/>
            <ac:spMk id="3" creationId="{9D1B3D80-2775-F956-F350-52EDBDC10AE2}"/>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dirty="0"/>
            </a:p>
          </p:txBody>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GB" dirty="0"/>
            </a:p>
          </p:txBody>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9CD08735-FFA8-4BB8-BDE1-15A331CCC683}" type="datetimeFigureOut">
              <a:rPr lang="en-GB" smtClean="0"/>
              <a:t>14/11/2025</a:t>
            </a:fld>
            <a:endParaRPr lang="en-GB"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GB"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GB" dirty="0"/>
          </a:p>
        </p:txBody>
      </p:sp>
      <p:sp>
        <p:nvSpPr>
          <p:cNvPr id="12" name="Slide Number Placeholder 5"/>
          <p:cNvSpPr>
            <a:spLocks noGrp="1"/>
          </p:cNvSpPr>
          <p:nvPr>
            <p:ph type="sldNum" sz="quarter" idx="12"/>
          </p:nvPr>
        </p:nvSpPr>
        <p:spPr>
          <a:xfrm>
            <a:off x="10352540" y="295729"/>
            <a:ext cx="838199" cy="767687"/>
          </a:xfrm>
        </p:spPr>
        <p:txBody>
          <a:bodyPr/>
          <a:lstStyle/>
          <a:p>
            <a:fld id="{38BC086C-84E8-4656-9956-41A578AC4321}" type="slidenum">
              <a:rPr lang="en-GB" smtClean="0"/>
              <a:t>‹#›</a:t>
            </a:fld>
            <a:endParaRPr lang="en-GB" dirty="0"/>
          </a:p>
        </p:txBody>
      </p:sp>
    </p:spTree>
    <p:extLst>
      <p:ext uri="{BB962C8B-B14F-4D97-AF65-F5344CB8AC3E}">
        <p14:creationId xmlns:p14="http://schemas.microsoft.com/office/powerpoint/2010/main" val="33881164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CD08735-FFA8-4BB8-BDE1-15A331CCC683}" type="datetimeFigureOut">
              <a:rPr lang="en-GB" smtClean="0"/>
              <a:t>14/11/2025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38BC086C-84E8-4656-9956-41A578AC4321}" type="slidenum">
              <a:rPr lang="en-GB" smtClean="0"/>
              <a:t>‹#›</a:t>
            </a:fld>
            <a:endParaRPr lang="en-GB" dirty="0"/>
          </a:p>
        </p:txBody>
      </p:sp>
    </p:spTree>
    <p:extLst>
      <p:ext uri="{BB962C8B-B14F-4D97-AF65-F5344CB8AC3E}">
        <p14:creationId xmlns:p14="http://schemas.microsoft.com/office/powerpoint/2010/main" val="10794183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CD08735-FFA8-4BB8-BDE1-15A331CCC683}" type="datetimeFigureOut">
              <a:rPr lang="en-GB" smtClean="0"/>
              <a:t>14/11/2025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8BC086C-84E8-4656-9956-41A578AC4321}" type="slidenum">
              <a:rPr lang="en-GB" smtClean="0"/>
              <a:t>‹#›</a:t>
            </a:fld>
            <a:endParaRPr lang="en-GB" dirty="0"/>
          </a:p>
        </p:txBody>
      </p:sp>
    </p:spTree>
    <p:extLst>
      <p:ext uri="{BB962C8B-B14F-4D97-AF65-F5344CB8AC3E}">
        <p14:creationId xmlns:p14="http://schemas.microsoft.com/office/powerpoint/2010/main" val="33192316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CD08735-FFA8-4BB8-BDE1-15A331CCC683}" type="datetimeFigureOut">
              <a:rPr lang="en-GB" smtClean="0"/>
              <a:t>14/11/2025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8BC086C-84E8-4656-9956-41A578AC4321}" type="slidenum">
              <a:rPr lang="en-GB" smtClean="0"/>
              <a:t>‹#›</a:t>
            </a:fld>
            <a:endParaRPr lang="en-GB" dirty="0"/>
          </a:p>
        </p:txBody>
      </p:sp>
    </p:spTree>
    <p:extLst>
      <p:ext uri="{BB962C8B-B14F-4D97-AF65-F5344CB8AC3E}">
        <p14:creationId xmlns:p14="http://schemas.microsoft.com/office/powerpoint/2010/main" val="24300986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CD08735-FFA8-4BB8-BDE1-15A331CCC683}" type="datetimeFigureOut">
              <a:rPr lang="en-GB" smtClean="0"/>
              <a:t>14/11/2025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8BC086C-84E8-4656-9956-41A578AC4321}" type="slidenum">
              <a:rPr lang="en-GB" smtClean="0"/>
              <a:t>‹#›</a:t>
            </a:fld>
            <a:endParaRPr lang="en-GB" dirty="0"/>
          </a:p>
        </p:txBody>
      </p:sp>
    </p:spTree>
    <p:extLst>
      <p:ext uri="{BB962C8B-B14F-4D97-AF65-F5344CB8AC3E}">
        <p14:creationId xmlns:p14="http://schemas.microsoft.com/office/powerpoint/2010/main" val="32782309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CD08735-FFA8-4BB8-BDE1-15A331CCC683}" type="datetimeFigureOut">
              <a:rPr lang="en-GB" smtClean="0"/>
              <a:t>14/11/2025</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38BC086C-84E8-4656-9956-41A578AC4321}" type="slidenum">
              <a:rPr lang="en-GB" smtClean="0"/>
              <a:t>‹#›</a:t>
            </a:fld>
            <a:endParaRPr lang="en-GB" dirty="0"/>
          </a:p>
        </p:txBody>
      </p:sp>
    </p:spTree>
    <p:extLst>
      <p:ext uri="{BB962C8B-B14F-4D97-AF65-F5344CB8AC3E}">
        <p14:creationId xmlns:p14="http://schemas.microsoft.com/office/powerpoint/2010/main" val="11135620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CD08735-FFA8-4BB8-BDE1-15A331CCC683}" type="datetimeFigureOut">
              <a:rPr lang="en-GB" smtClean="0"/>
              <a:t>14/11/2025</a:t>
            </a:fld>
            <a:endParaRPr lang="en-GB" dirty="0"/>
          </a:p>
        </p:txBody>
      </p:sp>
      <p:sp>
        <p:nvSpPr>
          <p:cNvPr id="8" name="Footer Placeholder 7"/>
          <p:cNvSpPr>
            <a:spLocks noGrp="1"/>
          </p:cNvSpPr>
          <p:nvPr>
            <p:ph type="ftr" sz="quarter" idx="11"/>
          </p:nvPr>
        </p:nvSpPr>
        <p:spPr>
          <a:xfrm>
            <a:off x="561111" y="6391838"/>
            <a:ext cx="3644282" cy="304801"/>
          </a:xfrm>
        </p:spPr>
        <p:txBody>
          <a:bodyPr/>
          <a:lstStyle/>
          <a:p>
            <a:endParaRPr lang="en-GB" dirty="0"/>
          </a:p>
        </p:txBody>
      </p:sp>
      <p:sp>
        <p:nvSpPr>
          <p:cNvPr id="9" name="Slide Number Placeholder 8"/>
          <p:cNvSpPr>
            <a:spLocks noGrp="1"/>
          </p:cNvSpPr>
          <p:nvPr>
            <p:ph type="sldNum" sz="quarter" idx="12"/>
          </p:nvPr>
        </p:nvSpPr>
        <p:spPr/>
        <p:txBody>
          <a:bodyPr/>
          <a:lstStyle/>
          <a:p>
            <a:fld id="{38BC086C-84E8-4656-9956-41A578AC4321}" type="slidenum">
              <a:rPr lang="en-GB" smtClean="0"/>
              <a:t>‹#›</a:t>
            </a:fld>
            <a:endParaRPr lang="en-GB" dirty="0"/>
          </a:p>
        </p:txBody>
      </p:sp>
    </p:spTree>
    <p:extLst>
      <p:ext uri="{BB962C8B-B14F-4D97-AF65-F5344CB8AC3E}">
        <p14:creationId xmlns:p14="http://schemas.microsoft.com/office/powerpoint/2010/main" val="39457868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9CD08735-FFA8-4BB8-BDE1-15A331CCC683}" type="datetimeFigureOut">
              <a:rPr lang="en-GB" smtClean="0"/>
              <a:t>14/11/2025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38BC086C-84E8-4656-9956-41A578AC4321}" type="slidenum">
              <a:rPr lang="en-GB" smtClean="0"/>
              <a:t>‹#›</a:t>
            </a:fld>
            <a:endParaRPr lang="en-GB" dirty="0"/>
          </a:p>
        </p:txBody>
      </p:sp>
    </p:spTree>
    <p:extLst>
      <p:ext uri="{BB962C8B-B14F-4D97-AF65-F5344CB8AC3E}">
        <p14:creationId xmlns:p14="http://schemas.microsoft.com/office/powerpoint/2010/main" val="41191005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9CD08735-FFA8-4BB8-BDE1-15A331CCC683}" type="datetimeFigureOut">
              <a:rPr lang="en-GB" smtClean="0"/>
              <a:t>14/11/2025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8BC086C-84E8-4656-9956-41A578AC4321}" type="slidenum">
              <a:rPr lang="en-GB" smtClean="0"/>
              <a:t>‹#›</a:t>
            </a:fld>
            <a:endParaRPr lang="en-GB" dirty="0"/>
          </a:p>
        </p:txBody>
      </p:sp>
    </p:spTree>
    <p:extLst>
      <p:ext uri="{BB962C8B-B14F-4D97-AF65-F5344CB8AC3E}">
        <p14:creationId xmlns:p14="http://schemas.microsoft.com/office/powerpoint/2010/main" val="1873125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D08735-FFA8-4BB8-BDE1-15A331CCC683}" type="datetimeFigureOut">
              <a:rPr lang="en-GB" smtClean="0"/>
              <a:t>14/11/2025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38BC086C-84E8-4656-9956-41A578AC4321}" type="slidenum">
              <a:rPr lang="en-GB" smtClean="0"/>
              <a:t>‹#›</a:t>
            </a:fld>
            <a:endParaRPr lang="en-GB" dirty="0"/>
          </a:p>
        </p:txBody>
      </p:sp>
    </p:spTree>
    <p:extLst>
      <p:ext uri="{BB962C8B-B14F-4D97-AF65-F5344CB8AC3E}">
        <p14:creationId xmlns:p14="http://schemas.microsoft.com/office/powerpoint/2010/main" val="38750394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CD08735-FFA8-4BB8-BDE1-15A331CCC683}" type="datetimeFigureOut">
              <a:rPr lang="en-GB" smtClean="0"/>
              <a:t>14/11/2025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8BC086C-84E8-4656-9956-41A578AC4321}" type="slidenum">
              <a:rPr lang="en-GB" smtClean="0"/>
              <a:t>‹#›</a:t>
            </a:fld>
            <a:endParaRPr lang="en-GB" dirty="0"/>
          </a:p>
        </p:txBody>
      </p:sp>
    </p:spTree>
    <p:extLst>
      <p:ext uri="{BB962C8B-B14F-4D97-AF65-F5344CB8AC3E}">
        <p14:creationId xmlns:p14="http://schemas.microsoft.com/office/powerpoint/2010/main" val="15404764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CD08735-FFA8-4BB8-BDE1-15A331CCC683}" type="datetimeFigureOut">
              <a:rPr lang="en-GB" smtClean="0"/>
              <a:t>14/11/2025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38BC086C-84E8-4656-9956-41A578AC4321}" type="slidenum">
              <a:rPr lang="en-GB" smtClean="0"/>
              <a:t>‹#›</a:t>
            </a:fld>
            <a:endParaRPr lang="en-GB" dirty="0"/>
          </a:p>
        </p:txBody>
      </p:sp>
    </p:spTree>
    <p:extLst>
      <p:ext uri="{BB962C8B-B14F-4D97-AF65-F5344CB8AC3E}">
        <p14:creationId xmlns:p14="http://schemas.microsoft.com/office/powerpoint/2010/main" val="26161871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CD08735-FFA8-4BB8-BDE1-15A331CCC683}" type="datetimeFigureOut">
              <a:rPr lang="en-GB" smtClean="0"/>
              <a:t>14/11/2025</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38BC086C-84E8-4656-9956-41A578AC4321}" type="slidenum">
              <a:rPr lang="en-GB" smtClean="0"/>
              <a:t>‹#›</a:t>
            </a:fld>
            <a:endParaRPr lang="en-GB" dirty="0"/>
          </a:p>
        </p:txBody>
      </p:sp>
    </p:spTree>
    <p:extLst>
      <p:ext uri="{BB962C8B-B14F-4D97-AF65-F5344CB8AC3E}">
        <p14:creationId xmlns:p14="http://schemas.microsoft.com/office/powerpoint/2010/main" val="27677503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CD08735-FFA8-4BB8-BDE1-15A331CCC683}" type="datetimeFigureOut">
              <a:rPr lang="en-GB" smtClean="0"/>
              <a:t>14/11/2025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38BC086C-84E8-4656-9956-41A578AC4321}" type="slidenum">
              <a:rPr lang="en-GB" smtClean="0"/>
              <a:t>‹#›</a:t>
            </a:fld>
            <a:endParaRPr lang="en-GB" dirty="0"/>
          </a:p>
        </p:txBody>
      </p:sp>
    </p:spTree>
    <p:extLst>
      <p:ext uri="{BB962C8B-B14F-4D97-AF65-F5344CB8AC3E}">
        <p14:creationId xmlns:p14="http://schemas.microsoft.com/office/powerpoint/2010/main" val="2671506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D08735-FFA8-4BB8-BDE1-15A331CCC683}" type="datetimeFigureOut">
              <a:rPr lang="en-GB" smtClean="0"/>
              <a:t>14/11/2025</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38BC086C-84E8-4656-9956-41A578AC4321}" type="slidenum">
              <a:rPr lang="en-GB" smtClean="0"/>
              <a:t>‹#›</a:t>
            </a:fld>
            <a:endParaRPr lang="en-GB" dirty="0"/>
          </a:p>
        </p:txBody>
      </p:sp>
    </p:spTree>
    <p:extLst>
      <p:ext uri="{BB962C8B-B14F-4D97-AF65-F5344CB8AC3E}">
        <p14:creationId xmlns:p14="http://schemas.microsoft.com/office/powerpoint/2010/main" val="13311432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CD08735-FFA8-4BB8-BDE1-15A331CCC683}" type="datetimeFigureOut">
              <a:rPr lang="en-GB" smtClean="0"/>
              <a:t>14/11/2025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38BC086C-84E8-4656-9956-41A578AC4321}" type="slidenum">
              <a:rPr lang="en-GB" smtClean="0"/>
              <a:t>‹#›</a:t>
            </a:fld>
            <a:endParaRPr lang="en-GB" dirty="0"/>
          </a:p>
        </p:txBody>
      </p:sp>
    </p:spTree>
    <p:extLst>
      <p:ext uri="{BB962C8B-B14F-4D97-AF65-F5344CB8AC3E}">
        <p14:creationId xmlns:p14="http://schemas.microsoft.com/office/powerpoint/2010/main" val="39170120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dirty="0"/>
              <a:t>Click icon to add picture</a:t>
            </a:r>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CD08735-FFA8-4BB8-BDE1-15A331CCC683}" type="datetimeFigureOut">
              <a:rPr lang="en-GB" smtClean="0"/>
              <a:t>14/11/2025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38BC086C-84E8-4656-9956-41A578AC4321}" type="slidenum">
              <a:rPr lang="en-GB" smtClean="0"/>
              <a:t>‹#›</a:t>
            </a:fld>
            <a:endParaRPr lang="en-GB" dirty="0"/>
          </a:p>
        </p:txBody>
      </p:sp>
    </p:spTree>
    <p:extLst>
      <p:ext uri="{BB962C8B-B14F-4D97-AF65-F5344CB8AC3E}">
        <p14:creationId xmlns:p14="http://schemas.microsoft.com/office/powerpoint/2010/main" val="23200273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dirty="0"/>
            </a:p>
          </p:txBody>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dirty="0"/>
            </a:p>
          </p:txBody>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dirty="0"/>
            </a:p>
          </p:txBody>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dirty="0"/>
            </a:p>
          </p:txBody>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dirty="0"/>
            </a:p>
          </p:txBody>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dirty="0"/>
            </a:p>
          </p:txBody>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GB" dirty="0"/>
            </a:p>
          </p:txBody>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txBody>
            <a:bodyPr/>
            <a:lstStyle/>
            <a:p>
              <a:endParaRPr lang="en-GB" dirty="0"/>
            </a:p>
          </p:txBody>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GB" dirty="0"/>
            </a:p>
          </p:txBody>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9CD08735-FFA8-4BB8-BDE1-15A331CCC683}" type="datetimeFigureOut">
              <a:rPr lang="en-GB" smtClean="0"/>
              <a:t>14/11/2025</a:t>
            </a:fld>
            <a:endParaRPr lang="en-GB"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GB"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GB"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38BC086C-84E8-4656-9956-41A578AC4321}" type="slidenum">
              <a:rPr lang="en-GB" smtClean="0"/>
              <a:t>‹#›</a:t>
            </a:fld>
            <a:endParaRPr lang="en-GB" dirty="0"/>
          </a:p>
        </p:txBody>
      </p:sp>
    </p:spTree>
    <p:extLst>
      <p:ext uri="{BB962C8B-B14F-4D97-AF65-F5344CB8AC3E}">
        <p14:creationId xmlns:p14="http://schemas.microsoft.com/office/powerpoint/2010/main" val="314085295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covid19.public-inquiry.uk/wp-content/uploads/2025/10/17111100/INQ000587953.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9B2AB4-9A6E-F6F0-D9E3-6AB39D532B39}"/>
              </a:ext>
            </a:extLst>
          </p:cNvPr>
          <p:cNvSpPr>
            <a:spLocks noGrp="1"/>
          </p:cNvSpPr>
          <p:nvPr>
            <p:ph type="ctrTitle"/>
          </p:nvPr>
        </p:nvSpPr>
        <p:spPr>
          <a:xfrm>
            <a:off x="8382055" y="1241267"/>
            <a:ext cx="3161016" cy="2187734"/>
          </a:xfrm>
        </p:spPr>
        <p:txBody>
          <a:bodyPr>
            <a:normAutofit/>
          </a:bodyPr>
          <a:lstStyle/>
          <a:p>
            <a:pPr algn="ctr"/>
            <a:r>
              <a:rPr lang="en-GB" sz="2000" b="1" dirty="0">
                <a:solidFill>
                  <a:srgbClr val="EBEBEB"/>
                </a:solidFill>
              </a:rPr>
              <a:t>CO-CHAIRS REPORT</a:t>
            </a:r>
            <a:br>
              <a:rPr lang="en-GB" sz="2000" b="1" dirty="0">
                <a:solidFill>
                  <a:srgbClr val="EBEBEB"/>
                </a:solidFill>
              </a:rPr>
            </a:br>
            <a:r>
              <a:rPr lang="en-GB" sz="2000" b="1" dirty="0">
                <a:solidFill>
                  <a:srgbClr val="EBEBEB"/>
                </a:solidFill>
              </a:rPr>
              <a:t>ALC Conference 2025 </a:t>
            </a:r>
          </a:p>
        </p:txBody>
      </p:sp>
      <p:sp>
        <p:nvSpPr>
          <p:cNvPr id="3" name="Subtitle 2">
            <a:extLst>
              <a:ext uri="{FF2B5EF4-FFF2-40B4-BE49-F238E27FC236}">
                <a16:creationId xmlns:a16="http://schemas.microsoft.com/office/drawing/2014/main" id="{4EEF5F9D-CD9B-EE2D-057E-AC2F6705E0E3}"/>
              </a:ext>
            </a:extLst>
          </p:cNvPr>
          <p:cNvSpPr>
            <a:spLocks noGrp="1"/>
          </p:cNvSpPr>
          <p:nvPr>
            <p:ph type="subTitle" idx="1"/>
          </p:nvPr>
        </p:nvSpPr>
        <p:spPr>
          <a:xfrm>
            <a:off x="8382055" y="4591665"/>
            <a:ext cx="3161016" cy="1622322"/>
          </a:xfrm>
        </p:spPr>
        <p:txBody>
          <a:bodyPr>
            <a:normAutofit/>
          </a:bodyPr>
          <a:lstStyle/>
          <a:p>
            <a:pPr algn="ctr"/>
            <a:r>
              <a:rPr lang="en-GB" dirty="0"/>
              <a:t>Lorraine Cavanagh KC and Jamie Niven-Phillips</a:t>
            </a:r>
          </a:p>
        </p:txBody>
      </p:sp>
      <p:grpSp>
        <p:nvGrpSpPr>
          <p:cNvPr id="13" name="Group 12">
            <a:extLst>
              <a:ext uri="{FF2B5EF4-FFF2-40B4-BE49-F238E27FC236}">
                <a16:creationId xmlns:a16="http://schemas.microsoft.com/office/drawing/2014/main" id="{25A657F0-42F3-40D3-BC75-7DA1F5C6A22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3332" y="396837"/>
            <a:ext cx="7906665" cy="6058999"/>
            <a:chOff x="423332" y="396837"/>
            <a:chExt cx="7906665" cy="6058999"/>
          </a:xfrm>
        </p:grpSpPr>
        <p:sp>
          <p:nvSpPr>
            <p:cNvPr id="10" name="Rectangle 9">
              <a:extLst>
                <a:ext uri="{FF2B5EF4-FFF2-40B4-BE49-F238E27FC236}">
                  <a16:creationId xmlns:a16="http://schemas.microsoft.com/office/drawing/2014/main" id="{2E94FF68-7A60-47B7-AB98-1674FC7F2D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flipH="1">
              <a:off x="423332" y="402165"/>
              <a:ext cx="678513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dirty="0"/>
            </a:p>
          </p:txBody>
        </p:sp>
        <p:sp>
          <p:nvSpPr>
            <p:cNvPr id="14" name="Freeform 5">
              <a:extLst>
                <a:ext uri="{FF2B5EF4-FFF2-40B4-BE49-F238E27FC236}">
                  <a16:creationId xmlns:a16="http://schemas.microsoft.com/office/drawing/2014/main" id="{42B4F8D7-4E9C-45EF-9072-1AF32CEF71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5400000" flipH="1">
              <a:off x="4616676" y="2801722"/>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en-GB" dirty="0"/>
            </a:p>
          </p:txBody>
        </p:sp>
        <p:sp>
          <p:nvSpPr>
            <p:cNvPr id="12" name="Freeform 5">
              <a:extLst>
                <a:ext uri="{FF2B5EF4-FFF2-40B4-BE49-F238E27FC236}">
                  <a16:creationId xmlns:a16="http://schemas.microsoft.com/office/drawing/2014/main" id="{3ECBDDDB-593C-40F0-8E80-AA75798EE4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5677511" flipH="1">
              <a:off x="6459831" y="1826079"/>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GB" dirty="0"/>
            </a:p>
          </p:txBody>
        </p:sp>
      </p:grpSp>
      <p:pic>
        <p:nvPicPr>
          <p:cNvPr id="4" name="Image 1" descr="Picture 2 ">
            <a:extLst>
              <a:ext uri="{FF2B5EF4-FFF2-40B4-BE49-F238E27FC236}">
                <a16:creationId xmlns:a16="http://schemas.microsoft.com/office/drawing/2014/main" id="{A62C1D15-185F-CB8D-3FA1-2067B885DED0}"/>
              </a:ext>
            </a:extLst>
          </p:cNvPr>
          <p:cNvPicPr>
            <a:picLocks/>
          </p:cNvPicPr>
          <p:nvPr/>
        </p:nvPicPr>
        <p:blipFill>
          <a:blip r:embed="rId2" cstate="print"/>
          <a:stretch>
            <a:fillRect/>
          </a:stretch>
        </p:blipFill>
        <p:spPr>
          <a:xfrm>
            <a:off x="1109763" y="2003447"/>
            <a:ext cx="6443180" cy="2851106"/>
          </a:xfrm>
          <a:prstGeom prst="rect">
            <a:avLst/>
          </a:prstGeom>
        </p:spPr>
      </p:pic>
    </p:spTree>
    <p:extLst>
      <p:ext uri="{BB962C8B-B14F-4D97-AF65-F5344CB8AC3E}">
        <p14:creationId xmlns:p14="http://schemas.microsoft.com/office/powerpoint/2010/main" val="20771274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889876-7287-0D9C-93D5-0580A26A16ED}"/>
              </a:ext>
            </a:extLst>
          </p:cNvPr>
          <p:cNvSpPr>
            <a:spLocks noGrp="1"/>
          </p:cNvSpPr>
          <p:nvPr>
            <p:ph type="title"/>
          </p:nvPr>
        </p:nvSpPr>
        <p:spPr/>
        <p:txBody>
          <a:bodyPr/>
          <a:lstStyle/>
          <a:p>
            <a:r>
              <a:rPr lang="en-GB" dirty="0"/>
              <a:t>Interventions </a:t>
            </a:r>
          </a:p>
        </p:txBody>
      </p:sp>
      <p:sp>
        <p:nvSpPr>
          <p:cNvPr id="3" name="Content Placeholder 2">
            <a:extLst>
              <a:ext uri="{FF2B5EF4-FFF2-40B4-BE49-F238E27FC236}">
                <a16:creationId xmlns:a16="http://schemas.microsoft.com/office/drawing/2014/main" id="{C50B1F0A-40A9-B127-762E-14C67C54CD72}"/>
              </a:ext>
            </a:extLst>
          </p:cNvPr>
          <p:cNvSpPr>
            <a:spLocks noGrp="1"/>
          </p:cNvSpPr>
          <p:nvPr>
            <p:ph idx="1"/>
          </p:nvPr>
        </p:nvSpPr>
        <p:spPr/>
        <p:txBody>
          <a:bodyPr>
            <a:normAutofit fontScale="70000" lnSpcReduction="20000"/>
          </a:bodyPr>
          <a:lstStyle/>
          <a:p>
            <a:r>
              <a:rPr lang="en-GB" dirty="0"/>
              <a:t>The ALC has intervened in three cases in the Court of Appeal and one first instance case in the High Court: </a:t>
            </a:r>
          </a:p>
          <a:p>
            <a:pPr lvl="1"/>
            <a:r>
              <a:rPr lang="en-GB" b="1" dirty="0"/>
              <a:t>M(A Child)(Intermediaries) </a:t>
            </a:r>
            <a:r>
              <a:rPr lang="en-GB" dirty="0"/>
              <a:t>– in which the court considered the appropriate approach to an application that a party should be assisted by an intermediary within family proceedings – </a:t>
            </a:r>
          </a:p>
          <a:p>
            <a:pPr lvl="2"/>
            <a:r>
              <a:rPr lang="en-GB" dirty="0"/>
              <a:t>Somia Siddiq and Mitali Zakaria of ITN solicitors instructing Denise Gilling KC, Victoria Roberts and Lucy Bennett (written submissions only) </a:t>
            </a:r>
          </a:p>
          <a:p>
            <a:pPr lvl="1"/>
            <a:r>
              <a:rPr lang="en-GB" b="1" dirty="0"/>
              <a:t>Re S (Placement Order Contact) </a:t>
            </a:r>
            <a:r>
              <a:rPr lang="en-GB" dirty="0"/>
              <a:t>– in which the court considered the approach that should be taken by a court deciding whether to make an order for contact with birth-parents when a child is placed for adoption – </a:t>
            </a:r>
          </a:p>
          <a:p>
            <a:pPr lvl="2"/>
            <a:r>
              <a:rPr lang="en-GB" dirty="0"/>
              <a:t>Tom Trim of Osbornes instructing Deirdre Fottrell KC and Andrea Watts (written and oral submissions)</a:t>
            </a:r>
          </a:p>
          <a:p>
            <a:pPr lvl="1"/>
            <a:r>
              <a:rPr lang="en-GB" b="1" dirty="0"/>
              <a:t>Re S (Wardship: Removal to Ghana) </a:t>
            </a:r>
            <a:r>
              <a:rPr lang="en-GB" dirty="0"/>
              <a:t>– in which the court considered the role of parental responsibility and parental decision-making when a court is asked to decide an issue in respect of a child – </a:t>
            </a:r>
          </a:p>
          <a:p>
            <a:pPr lvl="2"/>
            <a:r>
              <a:rPr lang="en-GB" dirty="0"/>
              <a:t>Ruth Hetherington of McAlister Family Law instructing Lorraine Cavanagh KC and Daniel Currie (written submissions only)</a:t>
            </a:r>
          </a:p>
          <a:p>
            <a:pPr lvl="1"/>
            <a:r>
              <a:rPr lang="en-GB" b="1" dirty="0"/>
              <a:t>K v P (Criminal Solicitor as Court-Appointed QLR) </a:t>
            </a:r>
            <a:r>
              <a:rPr lang="en-GB" dirty="0"/>
              <a:t>– in which the court considered whether it was permissible for a court-appointed QLR in family proceedings to also act as a litigant’s representative in parallel criminal proceedings – </a:t>
            </a:r>
          </a:p>
          <a:p>
            <a:pPr lvl="2"/>
            <a:r>
              <a:rPr lang="en-GB" dirty="0"/>
              <a:t>Forum Shah of Dawson Cornwell instructing Martin Downes (written submissions only)</a:t>
            </a:r>
          </a:p>
        </p:txBody>
      </p:sp>
    </p:spTree>
    <p:extLst>
      <p:ext uri="{BB962C8B-B14F-4D97-AF65-F5344CB8AC3E}">
        <p14:creationId xmlns:p14="http://schemas.microsoft.com/office/powerpoint/2010/main" val="2796640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AE751-680C-2664-691C-0054BF8BECD2}"/>
              </a:ext>
            </a:extLst>
          </p:cNvPr>
          <p:cNvSpPr>
            <a:spLocks noGrp="1"/>
          </p:cNvSpPr>
          <p:nvPr>
            <p:ph type="title"/>
          </p:nvPr>
        </p:nvSpPr>
        <p:spPr/>
        <p:txBody>
          <a:bodyPr/>
          <a:lstStyle/>
          <a:p>
            <a:r>
              <a:rPr lang="en-GB" dirty="0"/>
              <a:t>Interventions </a:t>
            </a:r>
            <a:r>
              <a:rPr lang="en-GB" dirty="0" err="1"/>
              <a:t>cont</a:t>
            </a:r>
            <a:endParaRPr lang="en-GB" dirty="0"/>
          </a:p>
        </p:txBody>
      </p:sp>
      <p:sp>
        <p:nvSpPr>
          <p:cNvPr id="3" name="Content Placeholder 2">
            <a:extLst>
              <a:ext uri="{FF2B5EF4-FFF2-40B4-BE49-F238E27FC236}">
                <a16:creationId xmlns:a16="http://schemas.microsoft.com/office/drawing/2014/main" id="{CB011D56-5DD0-9CD1-3BE0-9EF9A6CA4D7F}"/>
              </a:ext>
            </a:extLst>
          </p:cNvPr>
          <p:cNvSpPr>
            <a:spLocks noGrp="1"/>
          </p:cNvSpPr>
          <p:nvPr>
            <p:ph idx="1"/>
          </p:nvPr>
        </p:nvSpPr>
        <p:spPr/>
        <p:txBody>
          <a:bodyPr>
            <a:normAutofit fontScale="85000" lnSpcReduction="20000"/>
          </a:bodyPr>
          <a:lstStyle/>
          <a:p>
            <a:r>
              <a:rPr lang="en-GB" dirty="0"/>
              <a:t>Currently intervening in appeal in respect of in Court of Appeal – </a:t>
            </a:r>
            <a:r>
              <a:rPr lang="en-GB" b="1" dirty="0"/>
              <a:t>Re J, M &amp; P (Loss of Parental Responsibility – Conjoined appeals) </a:t>
            </a:r>
            <a:r>
              <a:rPr lang="en-GB" dirty="0"/>
              <a:t>listed on the 25-27 November 2025. </a:t>
            </a:r>
          </a:p>
          <a:p>
            <a:pPr lvl="1"/>
            <a:r>
              <a:rPr lang="en-GB" dirty="0"/>
              <a:t>Somia Siddiq of ITN solicitors instructing Deirdre Fottrell KC, Lorraine Cavanagh KC and Lucy Bennett </a:t>
            </a:r>
          </a:p>
          <a:p>
            <a:r>
              <a:rPr lang="en-GB" dirty="0"/>
              <a:t>Considering position in respect of possible intervention in appeal to Supreme Court in </a:t>
            </a:r>
            <a:r>
              <a:rPr lang="en-GB" b="1" dirty="0"/>
              <a:t>Re X and Y (Children: Adoption order: Setting aside) </a:t>
            </a:r>
            <a:r>
              <a:rPr lang="en-GB" dirty="0"/>
              <a:t>listed in February 2025. </a:t>
            </a:r>
          </a:p>
          <a:p>
            <a:pPr lvl="1"/>
            <a:r>
              <a:rPr lang="en-GB" dirty="0"/>
              <a:t>Instructed Forum Shah of Dawson Cornwell </a:t>
            </a:r>
          </a:p>
          <a:p>
            <a:pPr marL="0" indent="0">
              <a:buNone/>
            </a:pPr>
            <a:r>
              <a:rPr lang="en-GB" dirty="0"/>
              <a:t>We pay a fee for interventions between £600-700 which is a meaningful expenditure. We closely review the proportionality of each intervention.</a:t>
            </a:r>
          </a:p>
          <a:p>
            <a:pPr marL="0" indent="0">
              <a:buNone/>
            </a:pPr>
            <a:r>
              <a:rPr lang="en-GB" dirty="0"/>
              <a:t>Given increased number of interventions in recent years, have been giving thought to how best to feed back to membership as to position taken on behalf of ALC. Position is not always set out in judgment – keen to be transparent, but cannot automatically publish submissions. Proposal is to summarise decision and outline the submissions made on behalf of the ALC following publication of judgment and communicate on website and via mailshots. </a:t>
            </a:r>
          </a:p>
          <a:p>
            <a:pPr marL="0" indent="0">
              <a:buNone/>
            </a:pPr>
            <a:endParaRPr lang="en-GB" dirty="0"/>
          </a:p>
        </p:txBody>
      </p:sp>
    </p:spTree>
    <p:extLst>
      <p:ext uri="{BB962C8B-B14F-4D97-AF65-F5344CB8AC3E}">
        <p14:creationId xmlns:p14="http://schemas.microsoft.com/office/powerpoint/2010/main" val="33045417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DD680C-DCFC-0236-0B43-BD0A00FAEF5F}"/>
              </a:ext>
            </a:extLst>
          </p:cNvPr>
          <p:cNvSpPr>
            <a:spLocks noGrp="1"/>
          </p:cNvSpPr>
          <p:nvPr>
            <p:ph type="title"/>
          </p:nvPr>
        </p:nvSpPr>
        <p:spPr/>
        <p:txBody>
          <a:bodyPr/>
          <a:lstStyle/>
          <a:p>
            <a:r>
              <a:rPr lang="en-GB" dirty="0"/>
              <a:t>Consultations	</a:t>
            </a:r>
          </a:p>
        </p:txBody>
      </p:sp>
      <p:sp>
        <p:nvSpPr>
          <p:cNvPr id="3" name="Content Placeholder 2">
            <a:extLst>
              <a:ext uri="{FF2B5EF4-FFF2-40B4-BE49-F238E27FC236}">
                <a16:creationId xmlns:a16="http://schemas.microsoft.com/office/drawing/2014/main" id="{56E54336-00FB-A590-C5A1-D6C5CB2A1757}"/>
              </a:ext>
            </a:extLst>
          </p:cNvPr>
          <p:cNvSpPr>
            <a:spLocks noGrp="1"/>
          </p:cNvSpPr>
          <p:nvPr>
            <p:ph idx="1"/>
          </p:nvPr>
        </p:nvSpPr>
        <p:spPr/>
        <p:txBody>
          <a:bodyPr/>
          <a:lstStyle/>
          <a:p>
            <a:r>
              <a:rPr lang="en-GB" dirty="0"/>
              <a:t>We prepare detailed responses to consultations both directly and indirectly relating to family law. This has become a vital part of our work, allowing us a voice when proposals are made to change law or practice that might have an impact on children within the family justice system. </a:t>
            </a:r>
          </a:p>
          <a:p>
            <a:r>
              <a:rPr lang="en-GB" dirty="0"/>
              <a:t>We are often informally consulted on changes in practice within the family courts in advance, both due to the legal expertise available within the ALC’s committee and due to our children’s rights focus. </a:t>
            </a:r>
          </a:p>
          <a:p>
            <a:r>
              <a:rPr lang="en-GB" dirty="0"/>
              <a:t>We are consulted by the President from time to time on practice guidance. </a:t>
            </a:r>
          </a:p>
          <a:p>
            <a:r>
              <a:rPr lang="en-GB" dirty="0"/>
              <a:t>We respond to calls for evidence by Parliamentary committees. </a:t>
            </a:r>
          </a:p>
        </p:txBody>
      </p:sp>
    </p:spTree>
    <p:extLst>
      <p:ext uri="{BB962C8B-B14F-4D97-AF65-F5344CB8AC3E}">
        <p14:creationId xmlns:p14="http://schemas.microsoft.com/office/powerpoint/2010/main" val="21731830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0CD4AB-09BB-B039-A829-599E51BBF46B}"/>
              </a:ext>
            </a:extLst>
          </p:cNvPr>
          <p:cNvSpPr>
            <a:spLocks noGrp="1"/>
          </p:cNvSpPr>
          <p:nvPr>
            <p:ph type="title"/>
          </p:nvPr>
        </p:nvSpPr>
        <p:spPr/>
        <p:txBody>
          <a:bodyPr/>
          <a:lstStyle/>
          <a:p>
            <a:r>
              <a:rPr lang="en-GB" dirty="0"/>
              <a:t>Consultations	</a:t>
            </a:r>
          </a:p>
        </p:txBody>
      </p:sp>
      <p:sp>
        <p:nvSpPr>
          <p:cNvPr id="3" name="Content Placeholder 2">
            <a:extLst>
              <a:ext uri="{FF2B5EF4-FFF2-40B4-BE49-F238E27FC236}">
                <a16:creationId xmlns:a16="http://schemas.microsoft.com/office/drawing/2014/main" id="{96E0359B-DBDB-4F6D-E6F2-0891537B8507}"/>
              </a:ext>
            </a:extLst>
          </p:cNvPr>
          <p:cNvSpPr>
            <a:spLocks noGrp="1"/>
          </p:cNvSpPr>
          <p:nvPr>
            <p:ph idx="1"/>
          </p:nvPr>
        </p:nvSpPr>
        <p:spPr>
          <a:xfrm>
            <a:off x="1154954" y="2603500"/>
            <a:ext cx="8825659" cy="3553460"/>
          </a:xfrm>
        </p:spPr>
        <p:txBody>
          <a:bodyPr>
            <a:normAutofit fontScale="92500"/>
          </a:bodyPr>
          <a:lstStyle/>
          <a:p>
            <a:r>
              <a:rPr lang="en-GB" dirty="0"/>
              <a:t>Since November 2024 we have responded to the following consultations/calls for evidence: </a:t>
            </a:r>
          </a:p>
          <a:p>
            <a:pPr lvl="1"/>
            <a:r>
              <a:rPr lang="en-GB" dirty="0"/>
              <a:t>Gatekeeping and Allocation of proceedings consultation (Oct 2025)</a:t>
            </a:r>
          </a:p>
          <a:p>
            <a:pPr lvl="2"/>
            <a:r>
              <a:rPr lang="en-GB" dirty="0"/>
              <a:t>Sarah Johnson with contributions from Somia Siddiq, Victoria Roberts and Debbie Singleton</a:t>
            </a:r>
          </a:p>
          <a:p>
            <a:pPr lvl="1"/>
            <a:r>
              <a:rPr lang="en-GB" dirty="0"/>
              <a:t>Parliamentary Justice Committee’s Call for Evidence on Access to Justice (Oct 2025)</a:t>
            </a:r>
          </a:p>
          <a:p>
            <a:pPr lvl="2"/>
            <a:r>
              <a:rPr lang="en-GB" dirty="0"/>
              <a:t>Jamie Niven-Phillips, Somia Siddiq, Nicola Jones-King, VyVy Lewis and Tom Trim</a:t>
            </a:r>
          </a:p>
          <a:p>
            <a:pPr lvl="1"/>
            <a:r>
              <a:rPr lang="en-GB" dirty="0"/>
              <a:t>Consultation on Amendments to Practice Guidance on NMO’s (Sept 2025)</a:t>
            </a:r>
          </a:p>
          <a:p>
            <a:pPr lvl="2"/>
            <a:r>
              <a:rPr lang="en-GB" dirty="0"/>
              <a:t>Somia Siddiq, supported by Ruth Hetherington, Lucy Bennett, Daniel Currie, co-ordinated by Victoria Roberts </a:t>
            </a:r>
          </a:p>
          <a:p>
            <a:pPr lvl="1"/>
            <a:r>
              <a:rPr lang="en-GB" dirty="0"/>
              <a:t>Consultation on standards required for expert witnesses (June 2025)</a:t>
            </a:r>
          </a:p>
          <a:p>
            <a:pPr lvl="2"/>
            <a:r>
              <a:rPr lang="en-GB" dirty="0"/>
              <a:t>Victoria Roberts and Sarah Johnson</a:t>
            </a:r>
          </a:p>
          <a:p>
            <a:pPr lvl="2"/>
            <a:endParaRPr lang="en-GB" dirty="0"/>
          </a:p>
          <a:p>
            <a:pPr lvl="1"/>
            <a:endParaRPr lang="en-GB" dirty="0"/>
          </a:p>
          <a:p>
            <a:pPr lvl="1"/>
            <a:endParaRPr lang="en-GB" dirty="0"/>
          </a:p>
          <a:p>
            <a:pPr lvl="1"/>
            <a:endParaRPr lang="en-GB" dirty="0"/>
          </a:p>
        </p:txBody>
      </p:sp>
    </p:spTree>
    <p:extLst>
      <p:ext uri="{BB962C8B-B14F-4D97-AF65-F5344CB8AC3E}">
        <p14:creationId xmlns:p14="http://schemas.microsoft.com/office/powerpoint/2010/main" val="10160522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5E654-0024-F1EE-5AE0-BA7C8CA5F8F7}"/>
              </a:ext>
            </a:extLst>
          </p:cNvPr>
          <p:cNvSpPr>
            <a:spLocks noGrp="1"/>
          </p:cNvSpPr>
          <p:nvPr>
            <p:ph type="title"/>
          </p:nvPr>
        </p:nvSpPr>
        <p:spPr/>
        <p:txBody>
          <a:bodyPr/>
          <a:lstStyle/>
          <a:p>
            <a:r>
              <a:rPr lang="en-GB" dirty="0"/>
              <a:t>Consultations </a:t>
            </a:r>
            <a:r>
              <a:rPr lang="en-GB" dirty="0" err="1"/>
              <a:t>cont</a:t>
            </a:r>
            <a:r>
              <a:rPr lang="en-GB" dirty="0"/>
              <a:t>…</a:t>
            </a:r>
          </a:p>
        </p:txBody>
      </p:sp>
      <p:sp>
        <p:nvSpPr>
          <p:cNvPr id="3" name="Content Placeholder 2">
            <a:extLst>
              <a:ext uri="{FF2B5EF4-FFF2-40B4-BE49-F238E27FC236}">
                <a16:creationId xmlns:a16="http://schemas.microsoft.com/office/drawing/2014/main" id="{03609165-F29C-1EAB-4E03-C9D579C74F9C}"/>
              </a:ext>
            </a:extLst>
          </p:cNvPr>
          <p:cNvSpPr>
            <a:spLocks noGrp="1"/>
          </p:cNvSpPr>
          <p:nvPr>
            <p:ph idx="1"/>
          </p:nvPr>
        </p:nvSpPr>
        <p:spPr/>
        <p:txBody>
          <a:bodyPr/>
          <a:lstStyle/>
          <a:p>
            <a:pPr lvl="1"/>
            <a:r>
              <a:rPr lang="en-GB" dirty="0"/>
              <a:t>Parliamentary Joint Committee on Human Rights – Human Rights of children in the social care system in England (August 2025)</a:t>
            </a:r>
          </a:p>
          <a:p>
            <a:pPr lvl="2"/>
            <a:r>
              <a:rPr lang="en-GB" dirty="0"/>
              <a:t>Victoria Roberts, Martin Downes, Lorraine Cavanagh KC, Sarah Johnson, Kirstine Hidalgo-Souto, VyVy Lewis, Debbie Singleton, Catherine Heyworth KC, Andrea Watts</a:t>
            </a:r>
          </a:p>
          <a:p>
            <a:pPr lvl="1"/>
            <a:r>
              <a:rPr lang="en-GB" dirty="0"/>
              <a:t>Family Procedure Rule Committee consultation on court bundles (May 2025)</a:t>
            </a:r>
          </a:p>
          <a:p>
            <a:pPr lvl="2"/>
            <a:r>
              <a:rPr lang="en-GB" dirty="0"/>
              <a:t>Victoria Roberts with input from Sarah Johnson and Martin Downes</a:t>
            </a:r>
          </a:p>
          <a:p>
            <a:pPr lvl="1"/>
            <a:r>
              <a:rPr lang="en-GB" dirty="0"/>
              <a:t>Law Commission’s Consultation on Disabled Children’s Social Care (Feb 2025)</a:t>
            </a:r>
          </a:p>
          <a:p>
            <a:pPr lvl="2"/>
            <a:r>
              <a:rPr lang="en-GB" dirty="0"/>
              <a:t>Lorraine Cavanagh KC  with input from Sarah Johnson and Mitali Zakaria</a:t>
            </a:r>
          </a:p>
          <a:p>
            <a:pPr lvl="1"/>
            <a:r>
              <a:rPr lang="en-GB" dirty="0"/>
              <a:t>Law Commission’s Consultation on reform of Contempt of Court law (Nov 2024)</a:t>
            </a:r>
          </a:p>
          <a:p>
            <a:pPr lvl="2"/>
            <a:r>
              <a:rPr lang="en-GB" dirty="0"/>
              <a:t>Jamie Niven-Phillips, VyVy Lewis and Victoria Roberts</a:t>
            </a:r>
          </a:p>
          <a:p>
            <a:endParaRPr lang="en-GB" dirty="0"/>
          </a:p>
        </p:txBody>
      </p:sp>
    </p:spTree>
    <p:extLst>
      <p:ext uri="{BB962C8B-B14F-4D97-AF65-F5344CB8AC3E}">
        <p14:creationId xmlns:p14="http://schemas.microsoft.com/office/powerpoint/2010/main" val="24307371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3EB67-4BE3-D97E-0E56-9C002F177A5D}"/>
              </a:ext>
            </a:extLst>
          </p:cNvPr>
          <p:cNvSpPr>
            <a:spLocks noGrp="1"/>
          </p:cNvSpPr>
          <p:nvPr>
            <p:ph type="title"/>
          </p:nvPr>
        </p:nvSpPr>
        <p:spPr/>
        <p:txBody>
          <a:bodyPr/>
          <a:lstStyle/>
          <a:p>
            <a:r>
              <a:rPr lang="en-GB" dirty="0"/>
              <a:t>Training</a:t>
            </a:r>
          </a:p>
        </p:txBody>
      </p:sp>
      <p:sp>
        <p:nvSpPr>
          <p:cNvPr id="3" name="Content Placeholder 2">
            <a:extLst>
              <a:ext uri="{FF2B5EF4-FFF2-40B4-BE49-F238E27FC236}">
                <a16:creationId xmlns:a16="http://schemas.microsoft.com/office/drawing/2014/main" id="{26FFFE5F-336B-EF76-33A9-13865FAD28D2}"/>
              </a:ext>
            </a:extLst>
          </p:cNvPr>
          <p:cNvSpPr>
            <a:spLocks noGrp="1"/>
          </p:cNvSpPr>
          <p:nvPr>
            <p:ph idx="1"/>
          </p:nvPr>
        </p:nvSpPr>
        <p:spPr/>
        <p:txBody>
          <a:bodyPr>
            <a:normAutofit/>
          </a:bodyPr>
          <a:lstStyle/>
          <a:p>
            <a:r>
              <a:rPr lang="en-GB" dirty="0"/>
              <a:t>We continue to run regular training events - this year we have run training sessions on the following: </a:t>
            </a:r>
          </a:p>
          <a:p>
            <a:pPr lvl="1"/>
            <a:r>
              <a:rPr lang="en-GB" dirty="0"/>
              <a:t>Acting for children on direct instructions and assessing competence </a:t>
            </a:r>
          </a:p>
          <a:p>
            <a:pPr lvl="1"/>
            <a:r>
              <a:rPr lang="en-GB" dirty="0"/>
              <a:t>The interplay between family law and public law/judicial review remedies</a:t>
            </a:r>
          </a:p>
          <a:p>
            <a:pPr lvl="1"/>
            <a:r>
              <a:rPr lang="en-GB" dirty="0"/>
              <a:t>DAPOs – Procedure, practice and Pilot Update</a:t>
            </a:r>
          </a:p>
          <a:p>
            <a:pPr lvl="1"/>
            <a:r>
              <a:rPr lang="en-GB" dirty="0"/>
              <a:t>Family justice issues affecting women in prison</a:t>
            </a:r>
          </a:p>
          <a:p>
            <a:pPr lvl="1"/>
            <a:r>
              <a:rPr lang="en-GB" dirty="0"/>
              <a:t>Family Justice Council’s guidance on child reluctance and alienating behaviours. </a:t>
            </a:r>
          </a:p>
          <a:p>
            <a:pPr lvl="1"/>
            <a:r>
              <a:rPr lang="en-GB" dirty="0"/>
              <a:t>COP/Family Interface training a series of 3 seminars is fixed through November and December 2025. </a:t>
            </a:r>
          </a:p>
          <a:p>
            <a:pPr lvl="1"/>
            <a:endParaRPr lang="en-GB" dirty="0"/>
          </a:p>
          <a:p>
            <a:pPr lvl="1"/>
            <a:endParaRPr lang="en-GB" dirty="0"/>
          </a:p>
          <a:p>
            <a:endParaRPr lang="en-GB" dirty="0"/>
          </a:p>
        </p:txBody>
      </p:sp>
    </p:spTree>
    <p:extLst>
      <p:ext uri="{BB962C8B-B14F-4D97-AF65-F5344CB8AC3E}">
        <p14:creationId xmlns:p14="http://schemas.microsoft.com/office/powerpoint/2010/main" val="14610796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8E0D8A-FAFC-6E19-1E0A-F32D743EBCA5}"/>
              </a:ext>
            </a:extLst>
          </p:cNvPr>
          <p:cNvSpPr>
            <a:spLocks noGrp="1"/>
          </p:cNvSpPr>
          <p:nvPr>
            <p:ph type="title"/>
          </p:nvPr>
        </p:nvSpPr>
        <p:spPr/>
        <p:txBody>
          <a:bodyPr/>
          <a:lstStyle/>
          <a:p>
            <a:r>
              <a:rPr lang="en-GB" dirty="0"/>
              <a:t>Communications with members	</a:t>
            </a:r>
          </a:p>
        </p:txBody>
      </p:sp>
      <p:sp>
        <p:nvSpPr>
          <p:cNvPr id="3" name="Content Placeholder 2">
            <a:extLst>
              <a:ext uri="{FF2B5EF4-FFF2-40B4-BE49-F238E27FC236}">
                <a16:creationId xmlns:a16="http://schemas.microsoft.com/office/drawing/2014/main" id="{51A81E68-C1E0-955D-02DB-8F46BB5BF984}"/>
              </a:ext>
            </a:extLst>
          </p:cNvPr>
          <p:cNvSpPr>
            <a:spLocks noGrp="1"/>
          </p:cNvSpPr>
          <p:nvPr>
            <p:ph idx="1"/>
          </p:nvPr>
        </p:nvSpPr>
        <p:spPr/>
        <p:txBody>
          <a:bodyPr/>
          <a:lstStyle/>
          <a:p>
            <a:r>
              <a:rPr lang="en-GB" dirty="0"/>
              <a:t>Newsletters- we have ensured that the newsletters are issued monthly and contain updates as to policy and significant cases relevant to child rights.  </a:t>
            </a:r>
          </a:p>
          <a:p>
            <a:r>
              <a:rPr lang="en-GB" dirty="0"/>
              <a:t>Mailshots- these relate to matters of importance or time sensitive information which cannot await a newsletter. </a:t>
            </a:r>
          </a:p>
          <a:p>
            <a:r>
              <a:rPr lang="en-GB" dirty="0"/>
              <a:t>LinkedIn – this is the primary form of social media for the ALC.</a:t>
            </a:r>
          </a:p>
          <a:p>
            <a:r>
              <a:rPr lang="en-GB" dirty="0"/>
              <a:t>Instagram – we use this media for conference announcements. </a:t>
            </a:r>
          </a:p>
          <a:p>
            <a:r>
              <a:rPr lang="en-GB" dirty="0"/>
              <a:t>X- we no longer use X to communicate on behalf of the ALC the EC has taken the decision that we will come off X and put up a post explaining that. </a:t>
            </a:r>
          </a:p>
          <a:p>
            <a:endParaRPr lang="en-GB" dirty="0"/>
          </a:p>
          <a:p>
            <a:endParaRPr lang="en-GB" dirty="0"/>
          </a:p>
        </p:txBody>
      </p:sp>
    </p:spTree>
    <p:extLst>
      <p:ext uri="{BB962C8B-B14F-4D97-AF65-F5344CB8AC3E}">
        <p14:creationId xmlns:p14="http://schemas.microsoft.com/office/powerpoint/2010/main" val="10917539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AD7A1C-07AB-095A-C31B-9E2B403F957E}"/>
              </a:ext>
            </a:extLst>
          </p:cNvPr>
          <p:cNvSpPr>
            <a:spLocks noGrp="1"/>
          </p:cNvSpPr>
          <p:nvPr>
            <p:ph type="title"/>
          </p:nvPr>
        </p:nvSpPr>
        <p:spPr/>
        <p:txBody>
          <a:bodyPr/>
          <a:lstStyle/>
          <a:p>
            <a:r>
              <a:rPr lang="en-GB" dirty="0"/>
              <a:t>LAA hack and outage</a:t>
            </a:r>
          </a:p>
        </p:txBody>
      </p:sp>
      <p:sp>
        <p:nvSpPr>
          <p:cNvPr id="3" name="Content Placeholder 2">
            <a:extLst>
              <a:ext uri="{FF2B5EF4-FFF2-40B4-BE49-F238E27FC236}">
                <a16:creationId xmlns:a16="http://schemas.microsoft.com/office/drawing/2014/main" id="{FDFB8254-04FD-92D3-5B72-11D04841EB6E}"/>
              </a:ext>
            </a:extLst>
          </p:cNvPr>
          <p:cNvSpPr>
            <a:spLocks noGrp="1"/>
          </p:cNvSpPr>
          <p:nvPr>
            <p:ph idx="1"/>
          </p:nvPr>
        </p:nvSpPr>
        <p:spPr/>
        <p:txBody>
          <a:bodyPr>
            <a:normAutofit lnSpcReduction="10000"/>
          </a:bodyPr>
          <a:lstStyle/>
          <a:p>
            <a:r>
              <a:rPr lang="en-GB" dirty="0"/>
              <a:t>Communications with members</a:t>
            </a:r>
          </a:p>
          <a:p>
            <a:r>
              <a:rPr lang="en-GB" dirty="0"/>
              <a:t>Liaison with groups with closer links to LAA – TLS, Resolution</a:t>
            </a:r>
          </a:p>
          <a:p>
            <a:r>
              <a:rPr lang="en-GB" dirty="0"/>
              <a:t>Feedback to leadership judiciary</a:t>
            </a:r>
          </a:p>
          <a:p>
            <a:r>
              <a:rPr lang="en-GB" dirty="0"/>
              <a:t>Paper to President - We utilised our EC and membership feedback to provide evidence of hardship and its impact on lawyers and the FJ system to lobby for pragmatic expedited solutions. </a:t>
            </a:r>
          </a:p>
          <a:p>
            <a:r>
              <a:rPr lang="en-GB" dirty="0"/>
              <a:t>Access to Justice consultation response </a:t>
            </a:r>
          </a:p>
          <a:p>
            <a:pPr marL="0" indent="0">
              <a:buNone/>
            </a:pPr>
            <a:r>
              <a:rPr lang="en-GB" dirty="0"/>
              <a:t>Notwithstanding our efforts, and efforts of other organisations, we recognise that the LAA hack has been a disaster for practitioners and children and parents we represent – and one that is not yet over. </a:t>
            </a:r>
          </a:p>
        </p:txBody>
      </p:sp>
    </p:spTree>
    <p:extLst>
      <p:ext uri="{BB962C8B-B14F-4D97-AF65-F5344CB8AC3E}">
        <p14:creationId xmlns:p14="http://schemas.microsoft.com/office/powerpoint/2010/main" val="5497487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2F584-C726-6C58-C0DD-611FD58E3F13}"/>
              </a:ext>
            </a:extLst>
          </p:cNvPr>
          <p:cNvSpPr>
            <a:spLocks noGrp="1"/>
          </p:cNvSpPr>
          <p:nvPr>
            <p:ph type="title"/>
          </p:nvPr>
        </p:nvSpPr>
        <p:spPr/>
        <p:txBody>
          <a:bodyPr/>
          <a:lstStyle/>
          <a:p>
            <a:r>
              <a:rPr lang="en-GB" dirty="0"/>
              <a:t>…and </a:t>
            </a:r>
            <a:r>
              <a:rPr lang="en-GB" i="1" dirty="0"/>
              <a:t>Mazur</a:t>
            </a:r>
          </a:p>
        </p:txBody>
      </p:sp>
      <p:sp>
        <p:nvSpPr>
          <p:cNvPr id="3" name="Content Placeholder 2">
            <a:extLst>
              <a:ext uri="{FF2B5EF4-FFF2-40B4-BE49-F238E27FC236}">
                <a16:creationId xmlns:a16="http://schemas.microsoft.com/office/drawing/2014/main" id="{9D1B3D80-2775-F956-F350-52EDBDC10AE2}"/>
              </a:ext>
            </a:extLst>
          </p:cNvPr>
          <p:cNvSpPr>
            <a:spLocks noGrp="1"/>
          </p:cNvSpPr>
          <p:nvPr>
            <p:ph idx="1"/>
          </p:nvPr>
        </p:nvSpPr>
        <p:spPr/>
        <p:txBody>
          <a:bodyPr>
            <a:normAutofit fontScale="92500" lnSpcReduction="20000"/>
          </a:bodyPr>
          <a:lstStyle/>
          <a:p>
            <a:r>
              <a:rPr lang="en-GB" i="1" dirty="0"/>
              <a:t>Mazur v Charles Russell </a:t>
            </a:r>
            <a:r>
              <a:rPr lang="en-GB" i="1" dirty="0" err="1"/>
              <a:t>Speechlys</a:t>
            </a:r>
            <a:r>
              <a:rPr lang="en-GB" i="1" dirty="0"/>
              <a:t> </a:t>
            </a:r>
            <a:r>
              <a:rPr lang="en-GB" dirty="0"/>
              <a:t>– with firms already struggling under the pressure of the LAA hack, we are aware that the implications of this judgment will have hit many firms (and local authority legal departments) and practitioners particularly hard. </a:t>
            </a:r>
          </a:p>
          <a:p>
            <a:r>
              <a:rPr lang="en-GB" dirty="0"/>
              <a:t>We highlighted the distress and difficulties caused by the judgment within the legal executive profession, and the practical impact the judgment may have on the functioning of the family justice system, in our liaison with The President and senior judiciary. </a:t>
            </a:r>
          </a:p>
          <a:p>
            <a:r>
              <a:rPr lang="en-GB" dirty="0"/>
              <a:t>We recognise that a great deal of expertise has been applied to the problems posed by the Judgement by organisations including the Law Society and by the legal executive community itself, and hope that the guidance now available is of some help  - but recognise that uncertainty remains. </a:t>
            </a:r>
          </a:p>
          <a:p>
            <a:r>
              <a:rPr lang="en-GB" dirty="0"/>
              <a:t>We use a FJS and child impact perspective to troubleshoot issues as our members are crucial actors in that system.</a:t>
            </a:r>
          </a:p>
        </p:txBody>
      </p:sp>
    </p:spTree>
    <p:extLst>
      <p:ext uri="{BB962C8B-B14F-4D97-AF65-F5344CB8AC3E}">
        <p14:creationId xmlns:p14="http://schemas.microsoft.com/office/powerpoint/2010/main" val="20348789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59696-8CA4-1204-1DE1-233F187AE136}"/>
              </a:ext>
            </a:extLst>
          </p:cNvPr>
          <p:cNvSpPr>
            <a:spLocks noGrp="1"/>
          </p:cNvSpPr>
          <p:nvPr>
            <p:ph type="title"/>
          </p:nvPr>
        </p:nvSpPr>
        <p:spPr/>
        <p:txBody>
          <a:bodyPr/>
          <a:lstStyle/>
          <a:p>
            <a:r>
              <a:rPr lang="en-GB" dirty="0"/>
              <a:t>Covid Inquiry</a:t>
            </a:r>
          </a:p>
        </p:txBody>
      </p:sp>
      <p:sp>
        <p:nvSpPr>
          <p:cNvPr id="3" name="Content Placeholder 2">
            <a:extLst>
              <a:ext uri="{FF2B5EF4-FFF2-40B4-BE49-F238E27FC236}">
                <a16:creationId xmlns:a16="http://schemas.microsoft.com/office/drawing/2014/main" id="{BC6FDCC1-F395-A680-827B-C291D72ECA30}"/>
              </a:ext>
            </a:extLst>
          </p:cNvPr>
          <p:cNvSpPr>
            <a:spLocks noGrp="1"/>
          </p:cNvSpPr>
          <p:nvPr>
            <p:ph idx="1"/>
          </p:nvPr>
        </p:nvSpPr>
        <p:spPr/>
        <p:txBody>
          <a:bodyPr>
            <a:normAutofit fontScale="77500" lnSpcReduction="20000"/>
          </a:bodyPr>
          <a:lstStyle/>
          <a:p>
            <a:r>
              <a:rPr lang="en-GB" dirty="0"/>
              <a:t>Module 8 </a:t>
            </a:r>
          </a:p>
          <a:p>
            <a:pPr lvl="1"/>
            <a:r>
              <a:rPr lang="en-GB" dirty="0"/>
              <a:t>Rule 9 request for disclosure and statement: </a:t>
            </a:r>
            <a:r>
              <a:rPr lang="en-GB" dirty="0">
                <a:hlinkClick r:id="rId2"/>
              </a:rPr>
              <a:t>https://covid19.public-inquiry.uk/wp-content/uploads/2025/10/17111100/INQ000587953.pdf</a:t>
            </a:r>
            <a:r>
              <a:rPr lang="en-GB" dirty="0"/>
              <a:t> </a:t>
            </a:r>
          </a:p>
          <a:p>
            <a:pPr lvl="1"/>
            <a:r>
              <a:rPr lang="en-GB" dirty="0"/>
              <a:t>We owe a great deal of thanks to the chairing teams during the Covid/post-Covid period for all of their work and contribution to the statement: Sharon Segal KC, Somia Siddiq, Siobhan Kelly, Deirdre Fottrell KC, Hannah Perry.</a:t>
            </a:r>
          </a:p>
          <a:p>
            <a:pPr lvl="1"/>
            <a:r>
              <a:rPr lang="en-GB" dirty="0"/>
              <a:t>Preparation of the statement led to reflection on the work of family justice practitioners during the pandemic – we pay tribute to you all now, and we hope we have gone some way to recognise your efforts on behalf of children in the statement itself. </a:t>
            </a:r>
          </a:p>
          <a:p>
            <a:pPr lvl="1"/>
            <a:r>
              <a:rPr lang="en-GB" dirty="0"/>
              <a:t>We also used the statement as an opportunity to identify our wider concerns about the longstanding pressures on the family justice system and those who work in it, including resource and legal aid issues. We made clear that the family justice system is in a precarious position and vulnerable to future crises – and will remain so until it is adequately supported and funded. </a:t>
            </a:r>
          </a:p>
          <a:p>
            <a:r>
              <a:rPr lang="en-GB" dirty="0"/>
              <a:t>Module 10 </a:t>
            </a:r>
          </a:p>
          <a:p>
            <a:pPr lvl="1"/>
            <a:r>
              <a:rPr lang="en-GB" dirty="0"/>
              <a:t>Core participant update</a:t>
            </a:r>
          </a:p>
          <a:p>
            <a:endParaRPr lang="en-GB" dirty="0"/>
          </a:p>
        </p:txBody>
      </p:sp>
    </p:spTree>
    <p:extLst>
      <p:ext uri="{BB962C8B-B14F-4D97-AF65-F5344CB8AC3E}">
        <p14:creationId xmlns:p14="http://schemas.microsoft.com/office/powerpoint/2010/main" val="35768305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78355-00B5-6322-58DA-938A27E71A4F}"/>
              </a:ext>
            </a:extLst>
          </p:cNvPr>
          <p:cNvSpPr>
            <a:spLocks noGrp="1"/>
          </p:cNvSpPr>
          <p:nvPr>
            <p:ph type="title"/>
          </p:nvPr>
        </p:nvSpPr>
        <p:spPr/>
        <p:txBody>
          <a:bodyPr/>
          <a:lstStyle/>
          <a:p>
            <a:r>
              <a:rPr lang="en-GB" dirty="0"/>
              <a:t>The ALC is active in… </a:t>
            </a:r>
          </a:p>
        </p:txBody>
      </p:sp>
      <p:sp>
        <p:nvSpPr>
          <p:cNvPr id="3" name="Content Placeholder 2">
            <a:extLst>
              <a:ext uri="{FF2B5EF4-FFF2-40B4-BE49-F238E27FC236}">
                <a16:creationId xmlns:a16="http://schemas.microsoft.com/office/drawing/2014/main" id="{FE80AA6C-46B8-5EE2-9318-C6F462F62C0C}"/>
              </a:ext>
            </a:extLst>
          </p:cNvPr>
          <p:cNvSpPr>
            <a:spLocks noGrp="1"/>
          </p:cNvSpPr>
          <p:nvPr>
            <p:ph idx="1"/>
          </p:nvPr>
        </p:nvSpPr>
        <p:spPr/>
        <p:txBody>
          <a:bodyPr>
            <a:normAutofit fontScale="92500" lnSpcReduction="10000"/>
          </a:bodyPr>
          <a:lstStyle/>
          <a:p>
            <a:r>
              <a:rPr lang="en-US" dirty="0"/>
              <a:t>Lobbying in </a:t>
            </a:r>
            <a:r>
              <a:rPr lang="en-US" dirty="0" err="1"/>
              <a:t>favour</a:t>
            </a:r>
            <a:r>
              <a:rPr lang="en-US" dirty="0"/>
              <a:t> of establishing properly funded legal mechanisms to enable all children and young people to have access to justice;</a:t>
            </a:r>
          </a:p>
          <a:p>
            <a:r>
              <a:rPr lang="en-US" dirty="0"/>
              <a:t>Lobbying against the diminution of such mechanisms in particular, against any reduction in standards of representation for children;</a:t>
            </a:r>
          </a:p>
          <a:p>
            <a:r>
              <a:rPr lang="en-US" dirty="0"/>
              <a:t>Campaigning and advocating against any form of discrimination which may affect children within the family justice system;</a:t>
            </a:r>
          </a:p>
          <a:p>
            <a:r>
              <a:rPr lang="en-US" dirty="0"/>
              <a:t>Intervening in cases where the wider issues under consideration are relevant to our membership’s aims and interests;</a:t>
            </a:r>
          </a:p>
          <a:p>
            <a:r>
              <a:rPr lang="en-US" dirty="0"/>
              <a:t>Providing high quality legal training, focusing on the needs of lawyers concerned with cases relating to the rights, welfare, health and development of children;</a:t>
            </a:r>
          </a:p>
          <a:p>
            <a:endParaRPr lang="en-GB" dirty="0"/>
          </a:p>
        </p:txBody>
      </p:sp>
    </p:spTree>
    <p:extLst>
      <p:ext uri="{BB962C8B-B14F-4D97-AF65-F5344CB8AC3E}">
        <p14:creationId xmlns:p14="http://schemas.microsoft.com/office/powerpoint/2010/main" val="34278416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2C2591-C8A0-7595-AF6D-FAB8480AE0D1}"/>
              </a:ext>
            </a:extLst>
          </p:cNvPr>
          <p:cNvSpPr>
            <a:spLocks noGrp="1"/>
          </p:cNvSpPr>
          <p:nvPr>
            <p:ph type="title"/>
          </p:nvPr>
        </p:nvSpPr>
        <p:spPr/>
        <p:txBody>
          <a:bodyPr/>
          <a:lstStyle/>
          <a:p>
            <a:r>
              <a:rPr lang="en-GB" dirty="0"/>
              <a:t>Plans for next year?	</a:t>
            </a:r>
          </a:p>
        </p:txBody>
      </p:sp>
      <p:sp>
        <p:nvSpPr>
          <p:cNvPr id="3" name="Content Placeholder 2">
            <a:extLst>
              <a:ext uri="{FF2B5EF4-FFF2-40B4-BE49-F238E27FC236}">
                <a16:creationId xmlns:a16="http://schemas.microsoft.com/office/drawing/2014/main" id="{12F818EF-6868-E757-1560-40DCD9ACC1E8}"/>
              </a:ext>
            </a:extLst>
          </p:cNvPr>
          <p:cNvSpPr>
            <a:spLocks noGrp="1"/>
          </p:cNvSpPr>
          <p:nvPr>
            <p:ph idx="1"/>
          </p:nvPr>
        </p:nvSpPr>
        <p:spPr/>
        <p:txBody>
          <a:bodyPr>
            <a:normAutofit lnSpcReduction="10000"/>
          </a:bodyPr>
          <a:lstStyle/>
          <a:p>
            <a:r>
              <a:rPr lang="en-GB" dirty="0"/>
              <a:t>Formal review of constitution</a:t>
            </a:r>
          </a:p>
          <a:p>
            <a:pPr lvl="1"/>
            <a:r>
              <a:rPr lang="en-GB" dirty="0"/>
              <a:t>Chairing team will commence this work in January 2026 and if there are proposed changes then we will present our draft to the EC.</a:t>
            </a:r>
          </a:p>
          <a:p>
            <a:pPr lvl="1"/>
            <a:r>
              <a:rPr lang="en-GB" dirty="0"/>
              <a:t>If there are proposed changes a final draft will be brought to either the AGM in November 2026 or (more likely) an EGM convened in the summer term to ensure that any future election at the AGM 2026 and membership of the EC benefits from the revisions in a timely manner. </a:t>
            </a:r>
          </a:p>
          <a:p>
            <a:r>
              <a:rPr lang="en-GB" dirty="0"/>
              <a:t>Continued focus on recovery from LAA hack and outage</a:t>
            </a:r>
          </a:p>
          <a:p>
            <a:r>
              <a:rPr lang="en-GB" dirty="0"/>
              <a:t>Interventions and calls for evidence </a:t>
            </a:r>
          </a:p>
          <a:p>
            <a:r>
              <a:rPr lang="en-GB" dirty="0"/>
              <a:t>Commissioning research - possibly in relation to Pathfinder</a:t>
            </a:r>
          </a:p>
          <a:p>
            <a:r>
              <a:rPr lang="en-GB" dirty="0"/>
              <a:t>Renewed focus on engaging members </a:t>
            </a:r>
          </a:p>
        </p:txBody>
      </p:sp>
    </p:spTree>
    <p:extLst>
      <p:ext uri="{BB962C8B-B14F-4D97-AF65-F5344CB8AC3E}">
        <p14:creationId xmlns:p14="http://schemas.microsoft.com/office/powerpoint/2010/main" val="6787617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239FC8-E54F-93E2-57D4-ED654094BC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D4A123-8F78-C1A3-E956-3DBC0DCD871B}"/>
              </a:ext>
            </a:extLst>
          </p:cNvPr>
          <p:cNvSpPr>
            <a:spLocks noGrp="1"/>
          </p:cNvSpPr>
          <p:nvPr>
            <p:ph type="ctrTitle"/>
          </p:nvPr>
        </p:nvSpPr>
        <p:spPr>
          <a:xfrm>
            <a:off x="1154955" y="1676400"/>
            <a:ext cx="8825658" cy="2815167"/>
          </a:xfrm>
        </p:spPr>
        <p:txBody>
          <a:bodyPr anchor="ctr"/>
          <a:lstStyle/>
          <a:p>
            <a:pPr algn="ctr"/>
            <a:r>
              <a:rPr lang="en-US" dirty="0"/>
              <a:t>Thank </a:t>
            </a:r>
            <a:r>
              <a:rPr lang="en-US" sz="4800" dirty="0"/>
              <a:t>you</a:t>
            </a:r>
            <a:r>
              <a:rPr lang="en-US" dirty="0"/>
              <a:t> to our executive committee </a:t>
            </a:r>
            <a:endParaRPr lang="en-GB" dirty="0"/>
          </a:p>
        </p:txBody>
      </p:sp>
      <p:sp>
        <p:nvSpPr>
          <p:cNvPr id="3" name="Subtitle 2">
            <a:extLst>
              <a:ext uri="{FF2B5EF4-FFF2-40B4-BE49-F238E27FC236}">
                <a16:creationId xmlns:a16="http://schemas.microsoft.com/office/drawing/2014/main" id="{E5011F38-11FE-E881-6720-ED07591DF11E}"/>
              </a:ext>
            </a:extLst>
          </p:cNvPr>
          <p:cNvSpPr>
            <a:spLocks noGrp="1"/>
          </p:cNvSpPr>
          <p:nvPr>
            <p:ph type="subTitle" idx="1"/>
          </p:nvPr>
        </p:nvSpPr>
        <p:spPr>
          <a:xfrm>
            <a:off x="1154955" y="4491567"/>
            <a:ext cx="8825658" cy="1147233"/>
          </a:xfrm>
        </p:spPr>
        <p:txBody>
          <a:bodyPr>
            <a:normAutofit/>
          </a:bodyPr>
          <a:lstStyle/>
          <a:p>
            <a:pPr algn="ctr"/>
            <a:endParaRPr lang="en-US" b="1" cap="none" dirty="0">
              <a:solidFill>
                <a:schemeClr val="bg1"/>
              </a:solidFill>
            </a:endParaRPr>
          </a:p>
        </p:txBody>
      </p:sp>
    </p:spTree>
    <p:extLst>
      <p:ext uri="{BB962C8B-B14F-4D97-AF65-F5344CB8AC3E}">
        <p14:creationId xmlns:p14="http://schemas.microsoft.com/office/powerpoint/2010/main" val="13840428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7F40FB-2EFB-A3ED-DA58-B849D09B70ED}"/>
              </a:ext>
            </a:extLst>
          </p:cNvPr>
          <p:cNvSpPr>
            <a:spLocks noGrp="1"/>
          </p:cNvSpPr>
          <p:nvPr>
            <p:ph type="ctrTitle"/>
          </p:nvPr>
        </p:nvSpPr>
        <p:spPr>
          <a:xfrm>
            <a:off x="1154955" y="1676400"/>
            <a:ext cx="8825658" cy="2815167"/>
          </a:xfrm>
        </p:spPr>
        <p:txBody>
          <a:bodyPr anchor="ctr"/>
          <a:lstStyle/>
          <a:p>
            <a:pPr algn="ctr"/>
            <a:r>
              <a:rPr lang="en-US" dirty="0"/>
              <a:t>Thank </a:t>
            </a:r>
            <a:r>
              <a:rPr lang="en-US" sz="4800" dirty="0"/>
              <a:t>you</a:t>
            </a:r>
            <a:r>
              <a:rPr lang="en-US" dirty="0"/>
              <a:t> to our </a:t>
            </a:r>
            <a:r>
              <a:rPr lang="en-US"/>
              <a:t>members for </a:t>
            </a:r>
            <a:r>
              <a:rPr lang="en-US" dirty="0"/>
              <a:t>your support </a:t>
            </a:r>
            <a:endParaRPr lang="en-GB" dirty="0"/>
          </a:p>
        </p:txBody>
      </p:sp>
      <p:sp>
        <p:nvSpPr>
          <p:cNvPr id="3" name="Subtitle 2">
            <a:extLst>
              <a:ext uri="{FF2B5EF4-FFF2-40B4-BE49-F238E27FC236}">
                <a16:creationId xmlns:a16="http://schemas.microsoft.com/office/drawing/2014/main" id="{011513FF-642D-3D08-FE87-E4743A59517A}"/>
              </a:ext>
            </a:extLst>
          </p:cNvPr>
          <p:cNvSpPr>
            <a:spLocks noGrp="1"/>
          </p:cNvSpPr>
          <p:nvPr>
            <p:ph type="subTitle" idx="1"/>
          </p:nvPr>
        </p:nvSpPr>
        <p:spPr>
          <a:xfrm>
            <a:off x="1154955" y="4491567"/>
            <a:ext cx="8825658" cy="1147233"/>
          </a:xfrm>
        </p:spPr>
        <p:txBody>
          <a:bodyPr>
            <a:normAutofit fontScale="92500" lnSpcReduction="20000"/>
          </a:bodyPr>
          <a:lstStyle/>
          <a:p>
            <a:pPr algn="ctr"/>
            <a:r>
              <a:rPr lang="en-US" b="1" dirty="0">
                <a:solidFill>
                  <a:schemeClr val="accent1">
                    <a:lumMod val="40000"/>
                    <a:lumOff val="60000"/>
                  </a:schemeClr>
                </a:solidFill>
              </a:rPr>
              <a:t>Keep in touch- if you have issues of practice and procedure you wish to raise, or possible interventions to suggest (following the process on our website) let us know.</a:t>
            </a:r>
          </a:p>
          <a:p>
            <a:pPr algn="ctr"/>
            <a:r>
              <a:rPr lang="en-GB" b="1" cap="none" dirty="0">
                <a:solidFill>
                  <a:schemeClr val="bg1"/>
                </a:solidFill>
              </a:rPr>
              <a:t>admin@alc.org.uk</a:t>
            </a:r>
            <a:endParaRPr lang="en-US" b="1" cap="none" dirty="0">
              <a:solidFill>
                <a:schemeClr val="bg1"/>
              </a:solidFill>
            </a:endParaRPr>
          </a:p>
        </p:txBody>
      </p:sp>
    </p:spTree>
    <p:extLst>
      <p:ext uri="{BB962C8B-B14F-4D97-AF65-F5344CB8AC3E}">
        <p14:creationId xmlns:p14="http://schemas.microsoft.com/office/powerpoint/2010/main" val="31567138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913C4F-3D2F-9D33-03A9-D718CCCF5C39}"/>
              </a:ext>
            </a:extLst>
          </p:cNvPr>
          <p:cNvSpPr>
            <a:spLocks noGrp="1"/>
          </p:cNvSpPr>
          <p:nvPr>
            <p:ph type="title"/>
          </p:nvPr>
        </p:nvSpPr>
        <p:spPr/>
        <p:txBody>
          <a:bodyPr/>
          <a:lstStyle/>
          <a:p>
            <a:r>
              <a:rPr lang="en-US" dirty="0"/>
              <a:t>The ALC is active in… (continued)</a:t>
            </a:r>
            <a:endParaRPr lang="en-GB" dirty="0"/>
          </a:p>
        </p:txBody>
      </p:sp>
      <p:sp>
        <p:nvSpPr>
          <p:cNvPr id="3" name="Content Placeholder 2">
            <a:extLst>
              <a:ext uri="{FF2B5EF4-FFF2-40B4-BE49-F238E27FC236}">
                <a16:creationId xmlns:a16="http://schemas.microsoft.com/office/drawing/2014/main" id="{5C1E50CE-9C4F-EEEB-47AB-65119EBEA7B0}"/>
              </a:ext>
            </a:extLst>
          </p:cNvPr>
          <p:cNvSpPr>
            <a:spLocks noGrp="1"/>
          </p:cNvSpPr>
          <p:nvPr>
            <p:ph idx="1"/>
          </p:nvPr>
        </p:nvSpPr>
        <p:spPr/>
        <p:txBody>
          <a:bodyPr>
            <a:normAutofit lnSpcReduction="10000"/>
          </a:bodyPr>
          <a:lstStyle/>
          <a:p>
            <a:r>
              <a:rPr lang="en-US" dirty="0"/>
              <a:t>Developing a network of childcare lawyers across the country, providing a forum for the provision and exchange of information and views on the development of the law in relation to children and young people;</a:t>
            </a:r>
          </a:p>
          <a:p>
            <a:r>
              <a:rPr lang="en-US" dirty="0"/>
              <a:t>Being a reference point for members of the profession, governmental </a:t>
            </a:r>
            <a:r>
              <a:rPr lang="en-US" dirty="0" err="1"/>
              <a:t>organisations</a:t>
            </a:r>
            <a:r>
              <a:rPr lang="en-US" dirty="0"/>
              <a:t> and pressure groups interested in children law and practice;</a:t>
            </a:r>
          </a:p>
          <a:p>
            <a:r>
              <a:rPr lang="en-US" dirty="0"/>
              <a:t>Funding or co-funding research where we perceive gaps in knowledge or evidence relating to changes in policy and practice in children proceedings; and</a:t>
            </a:r>
          </a:p>
          <a:p>
            <a:r>
              <a:rPr lang="en-US" dirty="0"/>
              <a:t>Responding to consultations issued by both Government and non-Governmental </a:t>
            </a:r>
            <a:r>
              <a:rPr lang="en-US" dirty="0" err="1"/>
              <a:t>organisations</a:t>
            </a:r>
            <a:r>
              <a:rPr lang="en-US" dirty="0"/>
              <a:t> on diverse issues arising for children and young people.</a:t>
            </a:r>
          </a:p>
          <a:p>
            <a:endParaRPr lang="en-GB" dirty="0"/>
          </a:p>
        </p:txBody>
      </p:sp>
    </p:spTree>
    <p:extLst>
      <p:ext uri="{BB962C8B-B14F-4D97-AF65-F5344CB8AC3E}">
        <p14:creationId xmlns:p14="http://schemas.microsoft.com/office/powerpoint/2010/main" val="31026575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393781-5BA0-3409-E327-156B636907E3}"/>
              </a:ext>
            </a:extLst>
          </p:cNvPr>
          <p:cNvSpPr>
            <a:spLocks noGrp="1"/>
          </p:cNvSpPr>
          <p:nvPr>
            <p:ph type="title"/>
          </p:nvPr>
        </p:nvSpPr>
        <p:spPr/>
        <p:txBody>
          <a:bodyPr/>
          <a:lstStyle/>
          <a:p>
            <a:r>
              <a:rPr lang="en-GB" dirty="0"/>
              <a:t>The ALC – structure</a:t>
            </a:r>
          </a:p>
        </p:txBody>
      </p:sp>
      <p:sp>
        <p:nvSpPr>
          <p:cNvPr id="3" name="Content Placeholder 2">
            <a:extLst>
              <a:ext uri="{FF2B5EF4-FFF2-40B4-BE49-F238E27FC236}">
                <a16:creationId xmlns:a16="http://schemas.microsoft.com/office/drawing/2014/main" id="{E1A87FA5-9859-1B09-6403-2C00C6E08F6C}"/>
              </a:ext>
            </a:extLst>
          </p:cNvPr>
          <p:cNvSpPr>
            <a:spLocks noGrp="1"/>
          </p:cNvSpPr>
          <p:nvPr>
            <p:ph idx="1"/>
          </p:nvPr>
        </p:nvSpPr>
        <p:spPr/>
        <p:txBody>
          <a:bodyPr>
            <a:normAutofit fontScale="92500" lnSpcReduction="10000"/>
          </a:bodyPr>
          <a:lstStyle/>
          <a:p>
            <a:r>
              <a:rPr lang="en-GB" b="1" dirty="0"/>
              <a:t>Membership</a:t>
            </a:r>
            <a:r>
              <a:rPr lang="en-GB" dirty="0"/>
              <a:t>: Around 1300 members – solicitors and family law barristers who represent children, parents and other adult parties, or local authorities. Other legal practitioners and academics are also members. </a:t>
            </a:r>
          </a:p>
          <a:p>
            <a:r>
              <a:rPr lang="en-GB" b="1" dirty="0"/>
              <a:t>Young ALC: </a:t>
            </a:r>
            <a:r>
              <a:rPr lang="en-GB" dirty="0"/>
              <a:t>– encouraging membership by newer members of the profession</a:t>
            </a:r>
          </a:p>
          <a:p>
            <a:r>
              <a:rPr lang="en-GB" b="1" dirty="0"/>
              <a:t>Executive Committee </a:t>
            </a:r>
            <a:r>
              <a:rPr lang="en-GB" dirty="0"/>
              <a:t>– 18 committee members and 4 co-opted members. Made up of a mix of solicitors and barristers. Solicitor committee members </a:t>
            </a:r>
            <a:r>
              <a:rPr lang="en-GB" dirty="0">
                <a:solidFill>
                  <a:schemeClr val="tx1"/>
                </a:solidFill>
              </a:rPr>
              <a:t>come</a:t>
            </a:r>
            <a:r>
              <a:rPr lang="en-GB" dirty="0">
                <a:solidFill>
                  <a:srgbClr val="FF0000"/>
                </a:solidFill>
              </a:rPr>
              <a:t> </a:t>
            </a:r>
            <a:r>
              <a:rPr lang="en-GB" dirty="0"/>
              <a:t>from private practice and local authorities. </a:t>
            </a:r>
          </a:p>
          <a:p>
            <a:r>
              <a:rPr lang="en-GB" dirty="0"/>
              <a:t>Delighted to welcome our new committee members: Genet Amare, solicitor at Creighton &amp; Partners, and Tom Wilson, barrister at 1GC</a:t>
            </a:r>
          </a:p>
          <a:p>
            <a:r>
              <a:rPr lang="en-GB" b="1" dirty="0"/>
              <a:t>Subcommittees</a:t>
            </a:r>
            <a:r>
              <a:rPr lang="en-GB" dirty="0"/>
              <a:t> – within our committee we have a number of subcommittees focusing on particular aspects of the ALC’s work</a:t>
            </a:r>
            <a:r>
              <a:rPr lang="en-GB"/>
              <a:t>. </a:t>
            </a:r>
            <a:endParaRPr lang="en-GB" dirty="0"/>
          </a:p>
        </p:txBody>
      </p:sp>
    </p:spTree>
    <p:extLst>
      <p:ext uri="{BB962C8B-B14F-4D97-AF65-F5344CB8AC3E}">
        <p14:creationId xmlns:p14="http://schemas.microsoft.com/office/powerpoint/2010/main" val="29767329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DE0C0B-D6A7-712E-5048-DF86F8C7A911}"/>
              </a:ext>
            </a:extLst>
          </p:cNvPr>
          <p:cNvSpPr>
            <a:spLocks noGrp="1"/>
          </p:cNvSpPr>
          <p:nvPr>
            <p:ph type="title"/>
          </p:nvPr>
        </p:nvSpPr>
        <p:spPr/>
        <p:txBody>
          <a:bodyPr/>
          <a:lstStyle/>
          <a:p>
            <a:r>
              <a:rPr lang="en-GB" dirty="0"/>
              <a:t>Our activities this year</a:t>
            </a:r>
          </a:p>
        </p:txBody>
      </p:sp>
      <p:sp>
        <p:nvSpPr>
          <p:cNvPr id="3" name="Content Placeholder 2">
            <a:extLst>
              <a:ext uri="{FF2B5EF4-FFF2-40B4-BE49-F238E27FC236}">
                <a16:creationId xmlns:a16="http://schemas.microsoft.com/office/drawing/2014/main" id="{49679C7A-8194-9860-98D3-989D2CEF7C49}"/>
              </a:ext>
            </a:extLst>
          </p:cNvPr>
          <p:cNvSpPr>
            <a:spLocks noGrp="1"/>
          </p:cNvSpPr>
          <p:nvPr>
            <p:ph idx="1"/>
          </p:nvPr>
        </p:nvSpPr>
        <p:spPr/>
        <p:txBody>
          <a:bodyPr>
            <a:normAutofit lnSpcReduction="10000"/>
          </a:bodyPr>
          <a:lstStyle/>
          <a:p>
            <a:r>
              <a:rPr lang="en-GB" dirty="0"/>
              <a:t>Engagement with others in the FJS</a:t>
            </a:r>
          </a:p>
          <a:p>
            <a:pPr lvl="1"/>
            <a:r>
              <a:rPr lang="en-GB" dirty="0"/>
              <a:t>Regular meetings</a:t>
            </a:r>
          </a:p>
          <a:p>
            <a:pPr lvl="1"/>
            <a:r>
              <a:rPr lang="en-GB" dirty="0"/>
              <a:t>Broader engagement</a:t>
            </a:r>
          </a:p>
          <a:p>
            <a:r>
              <a:rPr lang="en-GB" dirty="0"/>
              <a:t>Interventions</a:t>
            </a:r>
          </a:p>
          <a:p>
            <a:r>
              <a:rPr lang="en-GB" dirty="0"/>
              <a:t>Consultations </a:t>
            </a:r>
          </a:p>
          <a:p>
            <a:r>
              <a:rPr lang="en-GB" dirty="0"/>
              <a:t>Training</a:t>
            </a:r>
          </a:p>
          <a:p>
            <a:r>
              <a:rPr lang="en-GB" dirty="0"/>
              <a:t>Communication with members</a:t>
            </a:r>
          </a:p>
          <a:p>
            <a:r>
              <a:rPr lang="en-GB" dirty="0"/>
              <a:t>LAA cyber-attack and outage/</a:t>
            </a:r>
            <a:r>
              <a:rPr lang="en-GB" i="1" dirty="0"/>
              <a:t>Mazur</a:t>
            </a:r>
            <a:endParaRPr lang="en-GB" dirty="0"/>
          </a:p>
          <a:p>
            <a:r>
              <a:rPr lang="en-GB" dirty="0"/>
              <a:t>Covid Inquiry</a:t>
            </a:r>
          </a:p>
          <a:p>
            <a:endParaRPr lang="en-GB" dirty="0"/>
          </a:p>
          <a:p>
            <a:endParaRPr lang="en-GB" dirty="0"/>
          </a:p>
          <a:p>
            <a:pPr marL="0" indent="0">
              <a:buNone/>
            </a:pPr>
            <a:endParaRPr lang="en-GB" dirty="0"/>
          </a:p>
          <a:p>
            <a:endParaRPr lang="en-GB" dirty="0"/>
          </a:p>
        </p:txBody>
      </p:sp>
    </p:spTree>
    <p:extLst>
      <p:ext uri="{BB962C8B-B14F-4D97-AF65-F5344CB8AC3E}">
        <p14:creationId xmlns:p14="http://schemas.microsoft.com/office/powerpoint/2010/main" val="15463168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77CCEB-494F-E6F0-B72B-59F02E3580BA}"/>
              </a:ext>
            </a:extLst>
          </p:cNvPr>
          <p:cNvSpPr>
            <a:spLocks noGrp="1"/>
          </p:cNvSpPr>
          <p:nvPr>
            <p:ph type="title"/>
          </p:nvPr>
        </p:nvSpPr>
        <p:spPr/>
        <p:txBody>
          <a:bodyPr/>
          <a:lstStyle/>
          <a:p>
            <a:r>
              <a:rPr lang="en-GB" dirty="0"/>
              <a:t>Engagement with others within the FJS</a:t>
            </a:r>
          </a:p>
        </p:txBody>
      </p:sp>
      <p:sp>
        <p:nvSpPr>
          <p:cNvPr id="3" name="Content Placeholder 2">
            <a:extLst>
              <a:ext uri="{FF2B5EF4-FFF2-40B4-BE49-F238E27FC236}">
                <a16:creationId xmlns:a16="http://schemas.microsoft.com/office/drawing/2014/main" id="{8F1B2327-9ADC-40ED-A3B4-92CCA3CA8B2E}"/>
              </a:ext>
            </a:extLst>
          </p:cNvPr>
          <p:cNvSpPr>
            <a:spLocks noGrp="1"/>
          </p:cNvSpPr>
          <p:nvPr>
            <p:ph idx="1"/>
          </p:nvPr>
        </p:nvSpPr>
        <p:spPr>
          <a:xfrm>
            <a:off x="1090708" y="2674937"/>
            <a:ext cx="8825659" cy="3416300"/>
          </a:xfrm>
        </p:spPr>
        <p:txBody>
          <a:bodyPr>
            <a:normAutofit fontScale="85000" lnSpcReduction="20000"/>
          </a:bodyPr>
          <a:lstStyle/>
          <a:p>
            <a:r>
              <a:rPr lang="en-GB" dirty="0"/>
              <a:t>Fortnightly meetings with leadership judges in the family justice system, together with FLBA, Resolution and The Law Society, to exchange updates and information. </a:t>
            </a:r>
          </a:p>
          <a:p>
            <a:r>
              <a:rPr lang="en-GB" dirty="0"/>
              <a:t>General liaison with other professional bodies – eg FLBA, Resolution, the Law Society, LAPG – to exchange information and work together to address concerns. </a:t>
            </a:r>
          </a:p>
          <a:p>
            <a:r>
              <a:rPr lang="en-GB" dirty="0"/>
              <a:t>We attend and contribute significantly to working groups and stakeholder groups –</a:t>
            </a:r>
          </a:p>
          <a:p>
            <a:pPr lvl="1"/>
            <a:r>
              <a:rPr lang="en-GB" dirty="0"/>
              <a:t>Public law working group &amp; Public law Working Group experts training sub committee</a:t>
            </a:r>
          </a:p>
          <a:p>
            <a:pPr lvl="1"/>
            <a:r>
              <a:rPr lang="en-GB" dirty="0"/>
              <a:t>Private law portal and Public Law Digital Service Stakeholder Forum </a:t>
            </a:r>
          </a:p>
          <a:p>
            <a:pPr lvl="1"/>
            <a:r>
              <a:rPr lang="en-GB" dirty="0"/>
              <a:t>Family Court User Association/RCJ User Group meetings</a:t>
            </a:r>
          </a:p>
          <a:p>
            <a:pPr lvl="1"/>
            <a:r>
              <a:rPr lang="en-GB" dirty="0"/>
              <a:t>Legal aid meetings – Specialist Practitioners Group and LAA’s Civil Contracts Consultation Group</a:t>
            </a:r>
          </a:p>
          <a:p>
            <a:pPr lvl="1"/>
            <a:r>
              <a:rPr lang="en-GB" dirty="0"/>
              <a:t>Pathfinder Practitioner Reference group meetings, and Pathfinder Stakeholder Group </a:t>
            </a:r>
          </a:p>
          <a:p>
            <a:pPr lvl="1"/>
            <a:r>
              <a:rPr lang="en-GB" dirty="0"/>
              <a:t>Cafcass Legal Liaison Group (dormant this year)</a:t>
            </a:r>
          </a:p>
          <a:p>
            <a:pPr marL="457200" lvl="1" indent="0">
              <a:buNone/>
            </a:pPr>
            <a:endParaRPr lang="en-GB" dirty="0"/>
          </a:p>
          <a:p>
            <a:pPr marL="0" indent="0">
              <a:buNone/>
            </a:pPr>
            <a:endParaRPr lang="en-GB" dirty="0">
              <a:solidFill>
                <a:schemeClr val="tx1"/>
              </a:solidFill>
            </a:endParaRPr>
          </a:p>
          <a:p>
            <a:endParaRPr lang="en-GB" i="1" dirty="0">
              <a:solidFill>
                <a:schemeClr val="tx1"/>
              </a:solidFill>
            </a:endParaRPr>
          </a:p>
        </p:txBody>
      </p:sp>
    </p:spTree>
    <p:extLst>
      <p:ext uri="{BB962C8B-B14F-4D97-AF65-F5344CB8AC3E}">
        <p14:creationId xmlns:p14="http://schemas.microsoft.com/office/powerpoint/2010/main" val="28427394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2F3DF6-4104-670B-C573-8C6BFA351F83}"/>
              </a:ext>
            </a:extLst>
          </p:cNvPr>
          <p:cNvSpPr>
            <a:spLocks noGrp="1"/>
          </p:cNvSpPr>
          <p:nvPr>
            <p:ph type="title"/>
          </p:nvPr>
        </p:nvSpPr>
        <p:spPr/>
        <p:txBody>
          <a:bodyPr/>
          <a:lstStyle/>
          <a:p>
            <a:r>
              <a:rPr lang="en-GB" dirty="0"/>
              <a:t>Engagement </a:t>
            </a:r>
            <a:r>
              <a:rPr lang="en-GB" dirty="0" err="1"/>
              <a:t>cont</a:t>
            </a:r>
            <a:r>
              <a:rPr lang="en-GB" dirty="0"/>
              <a:t>… </a:t>
            </a:r>
          </a:p>
        </p:txBody>
      </p:sp>
      <p:sp>
        <p:nvSpPr>
          <p:cNvPr id="3" name="Content Placeholder 2">
            <a:extLst>
              <a:ext uri="{FF2B5EF4-FFF2-40B4-BE49-F238E27FC236}">
                <a16:creationId xmlns:a16="http://schemas.microsoft.com/office/drawing/2014/main" id="{8100F692-0E45-BE63-A07B-AD830A4C7925}"/>
              </a:ext>
            </a:extLst>
          </p:cNvPr>
          <p:cNvSpPr>
            <a:spLocks noGrp="1"/>
          </p:cNvSpPr>
          <p:nvPr>
            <p:ph idx="1"/>
          </p:nvPr>
        </p:nvSpPr>
        <p:spPr/>
        <p:txBody>
          <a:bodyPr>
            <a:normAutofit/>
          </a:bodyPr>
          <a:lstStyle/>
          <a:p>
            <a:r>
              <a:rPr lang="en-GB" dirty="0"/>
              <a:t>Liaison with the Vice President of the COP to address cross over Family and COP education - delivering a series of seminars with COPBA, COPPA, FLBA, Law Soc. and Resolution.</a:t>
            </a:r>
          </a:p>
          <a:p>
            <a:r>
              <a:rPr lang="en-GB" dirty="0"/>
              <a:t>We maintain close links to Family Rights Group, who often seek our views and input on legal aspects of their work</a:t>
            </a:r>
          </a:p>
          <a:p>
            <a:r>
              <a:rPr lang="en-GB" dirty="0"/>
              <a:t>We became a full member of the Racial Justice Family Network, and are committed to campaigning and advocating </a:t>
            </a:r>
            <a:r>
              <a:rPr lang="en-GB" dirty="0">
                <a:solidFill>
                  <a:schemeClr val="tx1"/>
                </a:solidFill>
              </a:rPr>
              <a:t>against any form of discrimination which may affect children within the family justice system. </a:t>
            </a:r>
          </a:p>
          <a:p>
            <a:r>
              <a:rPr lang="en-GB" dirty="0">
                <a:solidFill>
                  <a:schemeClr val="tx1"/>
                </a:solidFill>
              </a:rPr>
              <a:t>Law Commission’s Kinship Care Project – pre-consultation meeting</a:t>
            </a:r>
          </a:p>
        </p:txBody>
      </p:sp>
    </p:spTree>
    <p:extLst>
      <p:ext uri="{BB962C8B-B14F-4D97-AF65-F5344CB8AC3E}">
        <p14:creationId xmlns:p14="http://schemas.microsoft.com/office/powerpoint/2010/main" val="19683163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05B1AA-CE16-3499-6F94-2EA4C70A6A56}"/>
              </a:ext>
            </a:extLst>
          </p:cNvPr>
          <p:cNvSpPr>
            <a:spLocks noGrp="1"/>
          </p:cNvSpPr>
          <p:nvPr>
            <p:ph type="title"/>
          </p:nvPr>
        </p:nvSpPr>
        <p:spPr/>
        <p:txBody>
          <a:bodyPr/>
          <a:lstStyle/>
          <a:p>
            <a:r>
              <a:rPr lang="en-GB" dirty="0"/>
              <a:t>Engagement </a:t>
            </a:r>
            <a:r>
              <a:rPr lang="en-GB" dirty="0" err="1"/>
              <a:t>cont</a:t>
            </a:r>
            <a:r>
              <a:rPr lang="en-GB" dirty="0"/>
              <a:t>…</a:t>
            </a:r>
          </a:p>
        </p:txBody>
      </p:sp>
      <p:sp>
        <p:nvSpPr>
          <p:cNvPr id="3" name="Content Placeholder 2">
            <a:extLst>
              <a:ext uri="{FF2B5EF4-FFF2-40B4-BE49-F238E27FC236}">
                <a16:creationId xmlns:a16="http://schemas.microsoft.com/office/drawing/2014/main" id="{6F80FB56-3D00-D6CA-EECE-69AE7330B515}"/>
              </a:ext>
            </a:extLst>
          </p:cNvPr>
          <p:cNvSpPr>
            <a:spLocks noGrp="1"/>
          </p:cNvSpPr>
          <p:nvPr>
            <p:ph idx="1"/>
          </p:nvPr>
        </p:nvSpPr>
        <p:spPr>
          <a:xfrm>
            <a:off x="961914" y="2664460"/>
            <a:ext cx="8825659" cy="3416300"/>
          </a:xfrm>
        </p:spPr>
        <p:txBody>
          <a:bodyPr/>
          <a:lstStyle/>
          <a:p>
            <a:r>
              <a:rPr lang="en-GB" dirty="0">
                <a:solidFill>
                  <a:schemeClr val="tx1"/>
                </a:solidFill>
              </a:rPr>
              <a:t>Attended LAPG conference </a:t>
            </a:r>
          </a:p>
          <a:p>
            <a:r>
              <a:rPr lang="en-GB" dirty="0">
                <a:solidFill>
                  <a:schemeClr val="tx1"/>
                </a:solidFill>
              </a:rPr>
              <a:t>Met with delegation of Ministry of Justice and legal professionals from Turkey as part of their study visit to the UK, to talk about the ALC’s work</a:t>
            </a:r>
          </a:p>
          <a:p>
            <a:r>
              <a:rPr lang="en-GB" dirty="0">
                <a:solidFill>
                  <a:schemeClr val="tx1"/>
                </a:solidFill>
              </a:rPr>
              <a:t>Ran the ALC’s Legal Advice Writing Competition – extremely well subscribed, judged by a team headed by Her Honour Ashley Thain, won by paralegal and aspiring barrister Carina Wong.</a:t>
            </a:r>
          </a:p>
          <a:p>
            <a:endParaRPr lang="en-GB" dirty="0"/>
          </a:p>
          <a:p>
            <a:endParaRPr lang="en-GB" dirty="0"/>
          </a:p>
        </p:txBody>
      </p:sp>
    </p:spTree>
    <p:extLst>
      <p:ext uri="{BB962C8B-B14F-4D97-AF65-F5344CB8AC3E}">
        <p14:creationId xmlns:p14="http://schemas.microsoft.com/office/powerpoint/2010/main" val="35245734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E407C1-0BF7-B17F-FED9-DB000CC694CA}"/>
              </a:ext>
            </a:extLst>
          </p:cNvPr>
          <p:cNvSpPr>
            <a:spLocks noGrp="1"/>
          </p:cNvSpPr>
          <p:nvPr>
            <p:ph type="title"/>
          </p:nvPr>
        </p:nvSpPr>
        <p:spPr/>
        <p:txBody>
          <a:bodyPr/>
          <a:lstStyle/>
          <a:p>
            <a:r>
              <a:rPr lang="en-GB" dirty="0"/>
              <a:t>Interventions</a:t>
            </a:r>
          </a:p>
        </p:txBody>
      </p:sp>
      <p:sp>
        <p:nvSpPr>
          <p:cNvPr id="3" name="Content Placeholder 2">
            <a:extLst>
              <a:ext uri="{FF2B5EF4-FFF2-40B4-BE49-F238E27FC236}">
                <a16:creationId xmlns:a16="http://schemas.microsoft.com/office/drawing/2014/main" id="{3A0888F6-463C-69A7-FACA-69CB1C2B0347}"/>
              </a:ext>
            </a:extLst>
          </p:cNvPr>
          <p:cNvSpPr>
            <a:spLocks noGrp="1"/>
          </p:cNvSpPr>
          <p:nvPr>
            <p:ph idx="1"/>
          </p:nvPr>
        </p:nvSpPr>
        <p:spPr/>
        <p:txBody>
          <a:bodyPr>
            <a:normAutofit fontScale="92500" lnSpcReduction="10000"/>
          </a:bodyPr>
          <a:lstStyle/>
          <a:p>
            <a:r>
              <a:rPr lang="en-GB" dirty="0">
                <a:solidFill>
                  <a:schemeClr val="tx1"/>
                </a:solidFill>
              </a:rPr>
              <a:t>We undertake interventions in cases, most often at appellate level in the Court of Appeal and Supreme Court, if we consider that as an Assoication we offer the court a helpful children’s rights-centred perspective on legal issues of wider application. We are neutral as to outcome of the particular case but aim to influence the guidance or general application that can result from decisions. </a:t>
            </a:r>
          </a:p>
          <a:p>
            <a:r>
              <a:rPr lang="en-GB" dirty="0">
                <a:solidFill>
                  <a:schemeClr val="tx1"/>
                </a:solidFill>
              </a:rPr>
              <a:t>This is one of the means by which the ALC achieves its objectives. Our interventions have been repeatedly recognised by the courts as helpful and have contributed to decisions which have had an impact on children law and practice. Frequently invited to intervene by the Judiciary – on other occasions, are notified of cases that might be of interest to the Association by members.</a:t>
            </a:r>
          </a:p>
          <a:p>
            <a:r>
              <a:rPr lang="en-GB" dirty="0">
                <a:solidFill>
                  <a:schemeClr val="tx1"/>
                </a:solidFill>
              </a:rPr>
              <a:t>The ALC is represented on a pro bono basis by solicitors, Leading and Junior counsel from within the executive committee or otherwise connected to the Association wherever possible. </a:t>
            </a:r>
          </a:p>
        </p:txBody>
      </p:sp>
    </p:spTree>
    <p:extLst>
      <p:ext uri="{BB962C8B-B14F-4D97-AF65-F5344CB8AC3E}">
        <p14:creationId xmlns:p14="http://schemas.microsoft.com/office/powerpoint/2010/main" val="213568942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1374</TotalTime>
  <Words>2448</Words>
  <Application>Microsoft Office PowerPoint</Application>
  <PresentationFormat>Widescreen</PresentationFormat>
  <Paragraphs>145</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Century Gothic</vt:lpstr>
      <vt:lpstr>Wingdings 3</vt:lpstr>
      <vt:lpstr>Ion Boardroom</vt:lpstr>
      <vt:lpstr>CO-CHAIRS REPORT ALC Conference 2025 </vt:lpstr>
      <vt:lpstr>The ALC is active in… </vt:lpstr>
      <vt:lpstr>The ALC is active in… (continued)</vt:lpstr>
      <vt:lpstr>The ALC – structure</vt:lpstr>
      <vt:lpstr>Our activities this year</vt:lpstr>
      <vt:lpstr>Engagement with others within the FJS</vt:lpstr>
      <vt:lpstr>Engagement cont… </vt:lpstr>
      <vt:lpstr>Engagement cont…</vt:lpstr>
      <vt:lpstr>Interventions</vt:lpstr>
      <vt:lpstr>Interventions </vt:lpstr>
      <vt:lpstr>Interventions cont</vt:lpstr>
      <vt:lpstr>Consultations </vt:lpstr>
      <vt:lpstr>Consultations </vt:lpstr>
      <vt:lpstr>Consultations cont…</vt:lpstr>
      <vt:lpstr>Training</vt:lpstr>
      <vt:lpstr>Communications with members </vt:lpstr>
      <vt:lpstr>LAA hack and outage</vt:lpstr>
      <vt:lpstr>…and Mazur</vt:lpstr>
      <vt:lpstr>Covid Inquiry</vt:lpstr>
      <vt:lpstr>Plans for next year? </vt:lpstr>
      <vt:lpstr>Thank you to our executive committee </vt:lpstr>
      <vt:lpstr>Thank you to our members for your support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for the International Study Visit of the Turkish Delegation  4 November 2025</dc:title>
  <dc:creator>Jamie Niven-Phillips</dc:creator>
  <cp:lastModifiedBy>Jamie Niven-Phillips</cp:lastModifiedBy>
  <cp:revision>8</cp:revision>
  <dcterms:created xsi:type="dcterms:W3CDTF">2025-11-03T16:28:12Z</dcterms:created>
  <dcterms:modified xsi:type="dcterms:W3CDTF">2025-11-14T08:29:55Z</dcterms:modified>
</cp:coreProperties>
</file>